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Playfair Display"/>
      <p:regular r:id="rId34"/>
      <p:bold r:id="rId35"/>
      <p:italic r:id="rId36"/>
      <p:boldItalic r:id="rId37"/>
    </p:embeddedFont>
    <p:embeddedFont>
      <p:font typeface="Lat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italic.fntdata"/><Relationship Id="rId20" Type="http://schemas.openxmlformats.org/officeDocument/2006/relationships/slide" Target="slides/slide15.xml"/><Relationship Id="rId41" Type="http://schemas.openxmlformats.org/officeDocument/2006/relationships/font" Target="fonts/Lato-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PlayfairDisplay-bold.fntdata"/><Relationship Id="rId12" Type="http://schemas.openxmlformats.org/officeDocument/2006/relationships/slide" Target="slides/slide7.xml"/><Relationship Id="rId34" Type="http://schemas.openxmlformats.org/officeDocument/2006/relationships/font" Target="fonts/PlayfairDisplay-regular.fntdata"/><Relationship Id="rId15" Type="http://schemas.openxmlformats.org/officeDocument/2006/relationships/slide" Target="slides/slide10.xml"/><Relationship Id="rId37" Type="http://schemas.openxmlformats.org/officeDocument/2006/relationships/font" Target="fonts/PlayfairDisplay-boldItalic.fntdata"/><Relationship Id="rId14" Type="http://schemas.openxmlformats.org/officeDocument/2006/relationships/slide" Target="slides/slide9.xml"/><Relationship Id="rId36" Type="http://schemas.openxmlformats.org/officeDocument/2006/relationships/font" Target="fonts/PlayfairDisplay-italic.fntdata"/><Relationship Id="rId17" Type="http://schemas.openxmlformats.org/officeDocument/2006/relationships/slide" Target="slides/slide12.xml"/><Relationship Id="rId39" Type="http://schemas.openxmlformats.org/officeDocument/2006/relationships/font" Target="fonts/Lato-bold.fntdata"/><Relationship Id="rId16" Type="http://schemas.openxmlformats.org/officeDocument/2006/relationships/slide" Target="slides/slide11.xml"/><Relationship Id="rId38" Type="http://schemas.openxmlformats.org/officeDocument/2006/relationships/font" Target="fonts/Lato-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jpg>
</file>

<file path=ppt/media/image21.jpg>
</file>

<file path=ppt/media/image22.png>
</file>

<file path=ppt/media/image23.gif>
</file>

<file path=ppt/media/image3.jp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7a83fac8d6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7a83fac8d6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7a83fac8d6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a83fac8d6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7a83fac8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7a83fac8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7a83fac8d6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7a83fac8d6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7a83fac8d6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7a83fac8d6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7a83fac8d6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7a83fac8d6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p:nvPr/>
        </p:nvSpPr>
        <p:spPr>
          <a:xfrm>
            <a:off x="2992950" y="992700"/>
            <a:ext cx="3158100" cy="3158100"/>
          </a:xfrm>
          <a:prstGeom prst="rect">
            <a:avLst/>
          </a:prstGeom>
          <a:noFill/>
          <a:ln cap="flat" cmpd="sng" w="28575">
            <a:solidFill>
              <a:schemeClr val="lt1"/>
            </a:solidFill>
            <a:prstDash val="solid"/>
            <a:miter lim="8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txBox="1"/>
          <p:nvPr>
            <p:ph type="ctrTitle"/>
          </p:nvPr>
        </p:nvSpPr>
        <p:spPr>
          <a:xfrm>
            <a:off x="3096250" y="1627200"/>
            <a:ext cx="2951400" cy="1584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lnSpc>
                <a:spcPct val="100000"/>
              </a:lnSpc>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p:txBody>
      </p:sp>
      <p:sp>
        <p:nvSpPr>
          <p:cNvPr id="13" name="Google Shape;13;p2"/>
          <p:cNvSpPr txBox="1"/>
          <p:nvPr>
            <p:ph idx="1" type="subTitle"/>
          </p:nvPr>
        </p:nvSpPr>
        <p:spPr>
          <a:xfrm>
            <a:off x="3096363" y="3266930"/>
            <a:ext cx="2951400" cy="701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9pPr>
          </a:lstStyle>
          <a:p/>
        </p:txBody>
      </p:sp>
      <p:sp>
        <p:nvSpPr>
          <p:cNvPr id="14" name="Google Shape;14;p2"/>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11"/>
          <p:cNvSpPr txBox="1"/>
          <p:nvPr>
            <p:ph hasCustomPrompt="1" type="title"/>
          </p:nvPr>
        </p:nvSpPr>
        <p:spPr>
          <a:xfrm>
            <a:off x="311700" y="1233100"/>
            <a:ext cx="8520600" cy="1610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0000"/>
              <a:buFont typeface="Lato"/>
              <a:buNone/>
              <a:defRPr sz="10000">
                <a:latin typeface="Lato"/>
                <a:ea typeface="Lato"/>
                <a:cs typeface="Lato"/>
                <a:sym typeface="Lato"/>
              </a:defRPr>
            </a:lvl1pPr>
            <a:lvl2pPr lvl="1" algn="ctr">
              <a:lnSpc>
                <a:spcPct val="100000"/>
              </a:lnSpc>
              <a:spcBef>
                <a:spcPts val="0"/>
              </a:spcBef>
              <a:spcAft>
                <a:spcPts val="0"/>
              </a:spcAft>
              <a:buSzPts val="10000"/>
              <a:buFont typeface="Lato"/>
              <a:buNone/>
              <a:defRPr sz="10000">
                <a:latin typeface="Lato"/>
                <a:ea typeface="Lato"/>
                <a:cs typeface="Lato"/>
                <a:sym typeface="Lato"/>
              </a:defRPr>
            </a:lvl2pPr>
            <a:lvl3pPr lvl="2" algn="ctr">
              <a:lnSpc>
                <a:spcPct val="100000"/>
              </a:lnSpc>
              <a:spcBef>
                <a:spcPts val="0"/>
              </a:spcBef>
              <a:spcAft>
                <a:spcPts val="0"/>
              </a:spcAft>
              <a:buSzPts val="10000"/>
              <a:buFont typeface="Lato"/>
              <a:buNone/>
              <a:defRPr sz="10000">
                <a:latin typeface="Lato"/>
                <a:ea typeface="Lato"/>
                <a:cs typeface="Lato"/>
                <a:sym typeface="Lato"/>
              </a:defRPr>
            </a:lvl3pPr>
            <a:lvl4pPr lvl="3" algn="ctr">
              <a:lnSpc>
                <a:spcPct val="100000"/>
              </a:lnSpc>
              <a:spcBef>
                <a:spcPts val="0"/>
              </a:spcBef>
              <a:spcAft>
                <a:spcPts val="0"/>
              </a:spcAft>
              <a:buSzPts val="10000"/>
              <a:buFont typeface="Lato"/>
              <a:buNone/>
              <a:defRPr sz="10000">
                <a:latin typeface="Lato"/>
                <a:ea typeface="Lato"/>
                <a:cs typeface="Lato"/>
                <a:sym typeface="Lato"/>
              </a:defRPr>
            </a:lvl4pPr>
            <a:lvl5pPr lvl="4" algn="ctr">
              <a:lnSpc>
                <a:spcPct val="100000"/>
              </a:lnSpc>
              <a:spcBef>
                <a:spcPts val="0"/>
              </a:spcBef>
              <a:spcAft>
                <a:spcPts val="0"/>
              </a:spcAft>
              <a:buSzPts val="10000"/>
              <a:buFont typeface="Lato"/>
              <a:buNone/>
              <a:defRPr sz="10000">
                <a:latin typeface="Lato"/>
                <a:ea typeface="Lato"/>
                <a:cs typeface="Lato"/>
                <a:sym typeface="Lato"/>
              </a:defRPr>
            </a:lvl5pPr>
            <a:lvl6pPr lvl="5" algn="ctr">
              <a:lnSpc>
                <a:spcPct val="100000"/>
              </a:lnSpc>
              <a:spcBef>
                <a:spcPts val="0"/>
              </a:spcBef>
              <a:spcAft>
                <a:spcPts val="0"/>
              </a:spcAft>
              <a:buSzPts val="10000"/>
              <a:buFont typeface="Lato"/>
              <a:buNone/>
              <a:defRPr sz="10000">
                <a:latin typeface="Lato"/>
                <a:ea typeface="Lato"/>
                <a:cs typeface="Lato"/>
                <a:sym typeface="Lato"/>
              </a:defRPr>
            </a:lvl6pPr>
            <a:lvl7pPr lvl="6" algn="ctr">
              <a:lnSpc>
                <a:spcPct val="100000"/>
              </a:lnSpc>
              <a:spcBef>
                <a:spcPts val="0"/>
              </a:spcBef>
              <a:spcAft>
                <a:spcPts val="0"/>
              </a:spcAft>
              <a:buSzPts val="10000"/>
              <a:buFont typeface="Lato"/>
              <a:buNone/>
              <a:defRPr sz="10000">
                <a:latin typeface="Lato"/>
                <a:ea typeface="Lato"/>
                <a:cs typeface="Lato"/>
                <a:sym typeface="Lato"/>
              </a:defRPr>
            </a:lvl7pPr>
            <a:lvl8pPr lvl="7" algn="ctr">
              <a:lnSpc>
                <a:spcPct val="100000"/>
              </a:lnSpc>
              <a:spcBef>
                <a:spcPts val="0"/>
              </a:spcBef>
              <a:spcAft>
                <a:spcPts val="0"/>
              </a:spcAft>
              <a:buSzPts val="10000"/>
              <a:buFont typeface="Lato"/>
              <a:buNone/>
              <a:defRPr sz="10000">
                <a:latin typeface="Lato"/>
                <a:ea typeface="Lato"/>
                <a:cs typeface="Lato"/>
                <a:sym typeface="Lato"/>
              </a:defRPr>
            </a:lvl8pPr>
            <a:lvl9pPr lvl="8" algn="ctr">
              <a:lnSpc>
                <a:spcPct val="100000"/>
              </a:lnSpc>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p:nvPr>
            <p:ph idx="1" type="body"/>
          </p:nvPr>
        </p:nvSpPr>
        <p:spPr>
          <a:xfrm>
            <a:off x="311700" y="2919450"/>
            <a:ext cx="8520600" cy="10716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5" name="Shape 15"/>
        <p:cNvGrpSpPr/>
        <p:nvPr/>
      </p:nvGrpSpPr>
      <p:grpSpPr>
        <a:xfrm>
          <a:off x="0" y="0"/>
          <a:ext cx="0" cy="0"/>
          <a:chOff x="0" y="0"/>
          <a:chExt cx="0" cy="0"/>
        </a:xfrm>
      </p:grpSpPr>
      <p:sp>
        <p:nvSpPr>
          <p:cNvPr id="16" name="Google Shape;16;p3"/>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 name="Google Shape;17;p3"/>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18" name="Google Shape;18;p3"/>
          <p:cNvSpPr txBox="1"/>
          <p:nvPr>
            <p:ph type="title"/>
          </p:nvPr>
        </p:nvSpPr>
        <p:spPr>
          <a:xfrm>
            <a:off x="265500" y="1107950"/>
            <a:ext cx="4045200" cy="168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9" name="Google Shape;19;p3"/>
          <p:cNvSpPr txBox="1"/>
          <p:nvPr>
            <p:ph idx="1" type="subTitle"/>
          </p:nvPr>
        </p:nvSpPr>
        <p:spPr>
          <a:xfrm>
            <a:off x="265500" y="2845201"/>
            <a:ext cx="4045200" cy="134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0" name="Google Shape;20;p3"/>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21" name="Google Shape;21;p3"/>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2" name="Shape 22"/>
        <p:cNvGrpSpPr/>
        <p:nvPr/>
      </p:nvGrpSpPr>
      <p:grpSpPr>
        <a:xfrm>
          <a:off x="0" y="0"/>
          <a:ext cx="0" cy="0"/>
          <a:chOff x="0" y="0"/>
          <a:chExt cx="0" cy="0"/>
        </a:xfrm>
      </p:grpSpPr>
      <p:sp>
        <p:nvSpPr>
          <p:cNvPr id="23" name="Google Shape;23;p4"/>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4"/>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25" name="Google Shape;25;p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6" name="Google Shape;26;p4"/>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29" name="Google Shape;29;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 name="Google Shape;30;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5"/>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2" name="Shape 32"/>
        <p:cNvGrpSpPr/>
        <p:nvPr/>
      </p:nvGrpSpPr>
      <p:grpSpPr>
        <a:xfrm>
          <a:off x="0" y="0"/>
          <a:ext cx="0" cy="0"/>
          <a:chOff x="0" y="0"/>
          <a:chExt cx="0" cy="0"/>
        </a:xfrm>
      </p:grpSpPr>
      <p:sp>
        <p:nvSpPr>
          <p:cNvPr id="33" name="Google Shape;33;p6"/>
          <p:cNvSpPr txBox="1"/>
          <p:nvPr>
            <p:ph type="title"/>
          </p:nvPr>
        </p:nvSpPr>
        <p:spPr>
          <a:xfrm>
            <a:off x="509550" y="1423875"/>
            <a:ext cx="8124900" cy="179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lgn="ctr">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34" name="Google Shape;34;p6"/>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Google Shape;36;p7"/>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37" name="Google Shape;37;p7"/>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8" name="Shape 38"/>
        <p:cNvGrpSpPr/>
        <p:nvPr/>
      </p:nvGrpSpPr>
      <p:grpSpPr>
        <a:xfrm>
          <a:off x="0" y="0"/>
          <a:ext cx="0" cy="0"/>
          <a:chOff x="0" y="0"/>
          <a:chExt cx="0" cy="0"/>
        </a:xfrm>
      </p:grpSpPr>
      <p:sp>
        <p:nvSpPr>
          <p:cNvPr id="39" name="Google Shape;39;p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p8"/>
          <p:cNvSpPr txBox="1"/>
          <p:nvPr>
            <p:ph idx="1" type="body"/>
          </p:nvPr>
        </p:nvSpPr>
        <p:spPr>
          <a:xfrm>
            <a:off x="311700" y="1391378"/>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41" name="Google Shape;41;p8"/>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2"/>
        </a:solidFill>
      </p:bgPr>
    </p:bg>
    <p:spTree>
      <p:nvGrpSpPr>
        <p:cNvPr id="42" name="Shape 42"/>
        <p:cNvGrpSpPr/>
        <p:nvPr/>
      </p:nvGrpSpPr>
      <p:grpSpPr>
        <a:xfrm>
          <a:off x="0" y="0"/>
          <a:ext cx="0" cy="0"/>
          <a:chOff x="0" y="0"/>
          <a:chExt cx="0" cy="0"/>
        </a:xfrm>
      </p:grpSpPr>
      <p:sp>
        <p:nvSpPr>
          <p:cNvPr id="43" name="Google Shape;43;p9"/>
          <p:cNvSpPr txBox="1"/>
          <p:nvPr>
            <p:ph type="title"/>
          </p:nvPr>
        </p:nvSpPr>
        <p:spPr>
          <a:xfrm>
            <a:off x="490250" y="526350"/>
            <a:ext cx="56187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lgn="l">
              <a:lnSpc>
                <a:spcPct val="100000"/>
              </a:lnSpc>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44" name="Google Shape;44;p9"/>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7" name="Google Shape;47;p10"/>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oral">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1pPr>
            <a:lvl2pPr lvl="1"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2pPr>
            <a:lvl3pPr lvl="2"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3pPr>
            <a:lvl4pPr lvl="3"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4pPr>
            <a:lvl5pPr lvl="4"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5pPr>
            <a:lvl6pPr lvl="5"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6pPr>
            <a:lvl7pPr lvl="6"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7pPr>
            <a:lvl8pPr lvl="7"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8pPr>
            <a:lvl9pPr lvl="8" marR="0" rtl="0" algn="l">
              <a:lnSpc>
                <a:spcPct val="100000"/>
              </a:lnSpc>
              <a:spcBef>
                <a:spcPts val="0"/>
              </a:spcBef>
              <a:spcAft>
                <a:spcPts val="0"/>
              </a:spcAft>
              <a:buClr>
                <a:schemeClr val="dk1"/>
              </a:buClr>
              <a:buSzPts val="3200"/>
              <a:buFont typeface="Playfair Display"/>
              <a:buNone/>
              <a:defRPr b="1" i="0" sz="3200" u="none" cap="none" strike="noStrike">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Lato"/>
              <a:buChar char="●"/>
              <a:defRPr b="0" i="0" sz="1800" u="none" cap="none" strike="noStrike">
                <a:solidFill>
                  <a:schemeClr val="dk2"/>
                </a:solidFill>
                <a:latin typeface="Lato"/>
                <a:ea typeface="Lato"/>
                <a:cs typeface="Lato"/>
                <a:sym typeface="Lato"/>
              </a:defRPr>
            </a:lvl1pPr>
            <a:lvl2pPr indent="-317500" lvl="1" marL="9144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2pPr>
            <a:lvl3pPr indent="-317500" lvl="2" marL="13716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3pPr>
            <a:lvl4pPr indent="-317500" lvl="3" marL="18288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4pPr>
            <a:lvl5pPr indent="-317500" lvl="4" marL="22860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5pPr>
            <a:lvl6pPr indent="-317500" lvl="5" marL="27432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6pPr>
            <a:lvl7pPr indent="-317500" lvl="6" marL="32004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7pPr>
            <a:lvl8pPr indent="-317500" lvl="7" marL="3657600" marR="0" rtl="0" algn="l">
              <a:lnSpc>
                <a:spcPct val="115000"/>
              </a:lnSpc>
              <a:spcBef>
                <a:spcPts val="1600"/>
              </a:spcBef>
              <a:spcAft>
                <a:spcPts val="0"/>
              </a:spcAft>
              <a:buClr>
                <a:schemeClr val="dk2"/>
              </a:buClr>
              <a:buSzPts val="1400"/>
              <a:buFont typeface="Lato"/>
              <a:buChar char="○"/>
              <a:defRPr b="0" i="0" sz="1400" u="none" cap="none" strike="noStrike">
                <a:solidFill>
                  <a:schemeClr val="dk2"/>
                </a:solidFill>
                <a:latin typeface="Lato"/>
                <a:ea typeface="Lato"/>
                <a:cs typeface="Lato"/>
                <a:sym typeface="Lato"/>
              </a:defRPr>
            </a:lvl8pPr>
            <a:lvl9pPr indent="-317500" lvl="8" marL="4114800" marR="0" rtl="0" algn="l">
              <a:lnSpc>
                <a:spcPct val="115000"/>
              </a:lnSpc>
              <a:spcBef>
                <a:spcPts val="1600"/>
              </a:spcBef>
              <a:spcAft>
                <a:spcPts val="1600"/>
              </a:spcAft>
              <a:buClr>
                <a:schemeClr val="dk2"/>
              </a:buClr>
              <a:buSzPts val="1400"/>
              <a:buFont typeface="Lato"/>
              <a:buChar char="■"/>
              <a:defRPr b="0" i="0" sz="1400" u="none" cap="none" strike="noStrike">
                <a:solidFill>
                  <a:schemeClr val="dk2"/>
                </a:solidFill>
                <a:latin typeface="Lato"/>
                <a:ea typeface="Lato"/>
                <a:cs typeface="Lato"/>
                <a:sym typeface="Lato"/>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2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medium.com/" TargetMode="External"/><Relationship Id="rId4" Type="http://schemas.openxmlformats.org/officeDocument/2006/relationships/hyperlink" Target="https://machinelearningcoban.com/" TargetMode="External"/><Relationship Id="rId5" Type="http://schemas.openxmlformats.org/officeDocument/2006/relationships/hyperlink" Target="https://ongxuanhong.wordpress.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9.jp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3.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3096250" y="1404875"/>
            <a:ext cx="3016200" cy="1806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200"/>
              <a:buNone/>
            </a:pPr>
            <a:r>
              <a:rPr lang="en"/>
              <a:t>Machine Learning</a:t>
            </a:r>
            <a:endParaRPr/>
          </a:p>
        </p:txBody>
      </p:sp>
      <p:sp>
        <p:nvSpPr>
          <p:cNvPr id="60" name="Google Shape;60;p13"/>
          <p:cNvSpPr txBox="1"/>
          <p:nvPr>
            <p:ph idx="1" type="subTitle"/>
          </p:nvPr>
        </p:nvSpPr>
        <p:spPr>
          <a:xfrm>
            <a:off x="3096363" y="3266930"/>
            <a:ext cx="2951400" cy="701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800"/>
              <a:buNone/>
            </a:pPr>
            <a:r>
              <a:rPr lang="en"/>
              <a:t>Image classification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
              <a:t>Cách thức hoạt động CNN </a:t>
            </a:r>
            <a:endParaRPr/>
          </a:p>
        </p:txBody>
      </p:sp>
      <p:sp>
        <p:nvSpPr>
          <p:cNvPr id="121" name="Google Shape;121;p22"/>
          <p:cNvSpPr txBox="1"/>
          <p:nvPr>
            <p:ph idx="1" type="body"/>
          </p:nvPr>
        </p:nvSpPr>
        <p:spPr>
          <a:xfrm>
            <a:off x="5042400" y="1472174"/>
            <a:ext cx="3789900" cy="37296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Bóc tách hình ảnh thành mảng nhỏ</a:t>
            </a:r>
            <a:endParaRPr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Truyền các ảnh nhỏ sau khi được tách vào một neural nhỏ</a:t>
            </a:r>
            <a:endParaRPr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Lưu trữ kết quả vào thành mảng</a:t>
            </a:r>
            <a:endParaRPr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Giảm mẫu, tìm các đặc trưng lớn nhất để giữ lại</a:t>
            </a:r>
            <a:endParaRPr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Char char="-"/>
            </a:pPr>
            <a:r>
              <a:rPr lang="en" sz="1400">
                <a:solidFill>
                  <a:srgbClr val="000000"/>
                </a:solidFill>
                <a:latin typeface="Arial"/>
                <a:ea typeface="Arial"/>
                <a:cs typeface="Arial"/>
                <a:sym typeface="Arial"/>
              </a:rPr>
              <a:t>Đưa kết quả sau khi giảm mẫu vào một mạng neural khác và dự đoán</a:t>
            </a:r>
            <a:endParaRPr sz="1400">
              <a:solidFill>
                <a:srgbClr val="000000"/>
              </a:solidFill>
              <a:latin typeface="Arial"/>
              <a:ea typeface="Arial"/>
              <a:cs typeface="Arial"/>
              <a:sym typeface="Arial"/>
            </a:endParaRPr>
          </a:p>
        </p:txBody>
      </p:sp>
      <p:pic>
        <p:nvPicPr>
          <p:cNvPr id="122" name="Google Shape;122;p22"/>
          <p:cNvPicPr preferRelativeResize="0"/>
          <p:nvPr/>
        </p:nvPicPr>
        <p:blipFill rotWithShape="1">
          <a:blip r:embed="rId3">
            <a:alphaModFix/>
          </a:blip>
          <a:srcRect b="0" l="0" r="0" t="0"/>
          <a:stretch/>
        </p:blipFill>
        <p:spPr>
          <a:xfrm>
            <a:off x="311712" y="1472175"/>
            <a:ext cx="4737525" cy="277699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3"/>
          <p:cNvSpPr txBox="1"/>
          <p:nvPr>
            <p:ph type="ctrTitle"/>
          </p:nvPr>
        </p:nvSpPr>
        <p:spPr>
          <a:xfrm>
            <a:off x="3096300" y="1779600"/>
            <a:ext cx="2951400" cy="158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rial"/>
                <a:ea typeface="Arial"/>
                <a:cs typeface="Arial"/>
                <a:sym typeface="Arial"/>
              </a:rPr>
              <a:t>Các ứng dụng</a:t>
            </a:r>
            <a:endParaRPr>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
              <a:t>Face ID</a:t>
            </a:r>
            <a:endParaRPr/>
          </a:p>
        </p:txBody>
      </p:sp>
      <p:sp>
        <p:nvSpPr>
          <p:cNvPr id="133" name="Google Shape;133;p24"/>
          <p:cNvSpPr txBox="1"/>
          <p:nvPr>
            <p:ph idx="1" type="body"/>
          </p:nvPr>
        </p:nvSpPr>
        <p:spPr>
          <a:xfrm>
            <a:off x="5553901" y="1245825"/>
            <a:ext cx="31608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sz="1400">
                <a:solidFill>
                  <a:srgbClr val="000000"/>
                </a:solidFill>
                <a:latin typeface="Arial"/>
                <a:ea typeface="Arial"/>
                <a:cs typeface="Arial"/>
                <a:sym typeface="Arial"/>
              </a:rPr>
              <a:t>Face ID của Apple - tăng tính bảo mật cho iphone nhờ nhận diện khuôn mặt của chủ điện thoại trên mọi góc quan sát.</a:t>
            </a:r>
            <a:endParaRPr sz="1400">
              <a:solidFill>
                <a:srgbClr val="000000"/>
              </a:solidFill>
              <a:latin typeface="Arial"/>
              <a:ea typeface="Arial"/>
              <a:cs typeface="Arial"/>
              <a:sym typeface="Arial"/>
            </a:endParaRPr>
          </a:p>
        </p:txBody>
      </p:sp>
      <p:pic>
        <p:nvPicPr>
          <p:cNvPr id="134" name="Google Shape;134;p24"/>
          <p:cNvPicPr preferRelativeResize="0"/>
          <p:nvPr/>
        </p:nvPicPr>
        <p:blipFill rotWithShape="1">
          <a:blip r:embed="rId3">
            <a:alphaModFix/>
          </a:blip>
          <a:srcRect b="0" l="0" r="0" t="0"/>
          <a:stretch/>
        </p:blipFill>
        <p:spPr>
          <a:xfrm>
            <a:off x="429300" y="1245825"/>
            <a:ext cx="4793501" cy="3416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
              <a:t>AR Filters</a:t>
            </a:r>
            <a:endParaRPr/>
          </a:p>
        </p:txBody>
      </p:sp>
      <p:sp>
        <p:nvSpPr>
          <p:cNvPr id="140" name="Google Shape;140;p25"/>
          <p:cNvSpPr txBox="1"/>
          <p:nvPr>
            <p:ph idx="1" type="body"/>
          </p:nvPr>
        </p:nvSpPr>
        <p:spPr>
          <a:xfrm>
            <a:off x="2868250" y="1152475"/>
            <a:ext cx="25779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sz="1400">
                <a:solidFill>
                  <a:srgbClr val="000000"/>
                </a:solidFill>
                <a:latin typeface="Arial"/>
                <a:ea typeface="Arial"/>
                <a:cs typeface="Arial"/>
                <a:sym typeface="Arial"/>
              </a:rPr>
              <a:t>Hiệu ứng AR trên Snapchat, Facebook, Instagram,...  là một ứng dụng thực tế ảo tuyệt vời dành cho camera của điện thoại thông minh giúp bạn tạo nên những thế giới diệu kỳ cho bức ảnh, ảnh tự sướng và video để chia sẻ với bạn bè.</a:t>
            </a:r>
            <a:endParaRPr sz="1400">
              <a:solidFill>
                <a:srgbClr val="000000"/>
              </a:solidFill>
              <a:latin typeface="Arial"/>
              <a:ea typeface="Arial"/>
              <a:cs typeface="Arial"/>
              <a:sym typeface="Arial"/>
            </a:endParaRPr>
          </a:p>
          <a:p>
            <a:pPr indent="0" lvl="0" marL="0" rtl="0" algn="l">
              <a:lnSpc>
                <a:spcPct val="115000"/>
              </a:lnSpc>
              <a:spcBef>
                <a:spcPts val="1600"/>
              </a:spcBef>
              <a:spcAft>
                <a:spcPts val="1600"/>
              </a:spcAft>
              <a:buSzPts val="1800"/>
              <a:buNone/>
            </a:pPr>
            <a:r>
              <a:t/>
            </a:r>
            <a:endParaRPr sz="1400">
              <a:solidFill>
                <a:srgbClr val="000000"/>
              </a:solidFill>
              <a:latin typeface="Arial"/>
              <a:ea typeface="Arial"/>
              <a:cs typeface="Arial"/>
              <a:sym typeface="Arial"/>
            </a:endParaRPr>
          </a:p>
        </p:txBody>
      </p:sp>
      <p:pic>
        <p:nvPicPr>
          <p:cNvPr id="141" name="Google Shape;141;p25"/>
          <p:cNvPicPr preferRelativeResize="0"/>
          <p:nvPr/>
        </p:nvPicPr>
        <p:blipFill rotWithShape="1">
          <a:blip r:embed="rId3">
            <a:alphaModFix/>
          </a:blip>
          <a:srcRect b="0" l="0" r="0" t="0"/>
          <a:stretch/>
        </p:blipFill>
        <p:spPr>
          <a:xfrm>
            <a:off x="311700" y="1152475"/>
            <a:ext cx="1280100" cy="1280100"/>
          </a:xfrm>
          <a:prstGeom prst="rect">
            <a:avLst/>
          </a:prstGeom>
          <a:noFill/>
          <a:ln>
            <a:noFill/>
          </a:ln>
        </p:spPr>
      </p:pic>
      <p:pic>
        <p:nvPicPr>
          <p:cNvPr id="142" name="Google Shape;142;p25"/>
          <p:cNvPicPr preferRelativeResize="0"/>
          <p:nvPr/>
        </p:nvPicPr>
        <p:blipFill rotWithShape="1">
          <a:blip r:embed="rId4">
            <a:alphaModFix/>
          </a:blip>
          <a:srcRect b="0" l="0" r="0" t="0"/>
          <a:stretch/>
        </p:blipFill>
        <p:spPr>
          <a:xfrm>
            <a:off x="1398925" y="2892450"/>
            <a:ext cx="1204975" cy="1204975"/>
          </a:xfrm>
          <a:prstGeom prst="rect">
            <a:avLst/>
          </a:prstGeom>
          <a:noFill/>
          <a:ln>
            <a:noFill/>
          </a:ln>
        </p:spPr>
      </p:pic>
      <p:pic>
        <p:nvPicPr>
          <p:cNvPr id="143" name="Google Shape;143;p25"/>
          <p:cNvPicPr preferRelativeResize="0"/>
          <p:nvPr/>
        </p:nvPicPr>
        <p:blipFill rotWithShape="1">
          <a:blip r:embed="rId5">
            <a:alphaModFix/>
          </a:blip>
          <a:srcRect b="0" l="0" r="0" t="0"/>
          <a:stretch/>
        </p:blipFill>
        <p:spPr>
          <a:xfrm>
            <a:off x="5571426" y="917835"/>
            <a:ext cx="3393049" cy="330782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710125" y="379250"/>
            <a:ext cx="8520600" cy="62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
              <a:t>reCaptcha</a:t>
            </a:r>
            <a:endParaRPr/>
          </a:p>
        </p:txBody>
      </p:sp>
      <p:sp>
        <p:nvSpPr>
          <p:cNvPr id="149" name="Google Shape;149;p26"/>
          <p:cNvSpPr txBox="1"/>
          <p:nvPr>
            <p:ph idx="1" type="body"/>
          </p:nvPr>
        </p:nvSpPr>
        <p:spPr>
          <a:xfrm>
            <a:off x="710125" y="1140375"/>
            <a:ext cx="3226800" cy="153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sz="1400">
                <a:solidFill>
                  <a:srgbClr val="000000"/>
                </a:solidFill>
                <a:latin typeface="Arial"/>
                <a:ea typeface="Arial"/>
                <a:cs typeface="Arial"/>
                <a:sym typeface="Arial"/>
              </a:rPr>
              <a:t>reCaptcha của google, sử dụng nhận dạng hình ảnh đễ kiểm thử người dùng có phải là robot hay không.</a:t>
            </a:r>
            <a:endParaRPr sz="1400">
              <a:solidFill>
                <a:srgbClr val="000000"/>
              </a:solidFill>
              <a:latin typeface="Arial"/>
              <a:ea typeface="Arial"/>
              <a:cs typeface="Arial"/>
              <a:sym typeface="Arial"/>
            </a:endParaRPr>
          </a:p>
        </p:txBody>
      </p:sp>
      <p:pic>
        <p:nvPicPr>
          <p:cNvPr id="150" name="Google Shape;150;p26"/>
          <p:cNvPicPr preferRelativeResize="0"/>
          <p:nvPr/>
        </p:nvPicPr>
        <p:blipFill rotWithShape="1">
          <a:blip r:embed="rId3">
            <a:alphaModFix/>
          </a:blip>
          <a:srcRect b="0" l="0" r="0" t="0"/>
          <a:stretch/>
        </p:blipFill>
        <p:spPr>
          <a:xfrm>
            <a:off x="193350" y="2367550"/>
            <a:ext cx="4260350" cy="2228500"/>
          </a:xfrm>
          <a:prstGeom prst="rect">
            <a:avLst/>
          </a:prstGeom>
          <a:noFill/>
          <a:ln>
            <a:noFill/>
          </a:ln>
        </p:spPr>
      </p:pic>
      <p:pic>
        <p:nvPicPr>
          <p:cNvPr id="151" name="Google Shape;151;p26"/>
          <p:cNvPicPr preferRelativeResize="0"/>
          <p:nvPr/>
        </p:nvPicPr>
        <p:blipFill rotWithShape="1">
          <a:blip r:embed="rId4">
            <a:alphaModFix/>
          </a:blip>
          <a:srcRect b="0" l="0" r="0" t="0"/>
          <a:stretch/>
        </p:blipFill>
        <p:spPr>
          <a:xfrm>
            <a:off x="5501675" y="655075"/>
            <a:ext cx="2555567" cy="38333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7"/>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
              <a:t>Self Driving</a:t>
            </a:r>
            <a:endParaRPr/>
          </a:p>
        </p:txBody>
      </p:sp>
      <p:sp>
        <p:nvSpPr>
          <p:cNvPr id="157" name="Google Shape;157;p27"/>
          <p:cNvSpPr txBox="1"/>
          <p:nvPr>
            <p:ph idx="1" type="body"/>
          </p:nvPr>
        </p:nvSpPr>
        <p:spPr>
          <a:xfrm>
            <a:off x="5778500" y="1152875"/>
            <a:ext cx="29118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sz="1400">
                <a:solidFill>
                  <a:srgbClr val="000000"/>
                </a:solidFill>
                <a:latin typeface="Arial"/>
                <a:ea typeface="Arial"/>
                <a:cs typeface="Arial"/>
                <a:sym typeface="Arial"/>
              </a:rPr>
              <a:t>Ví dụ như hệ thống lại xe tự động của Tesla. Nhận diện vật cản và đánh giá nguy hiểm đễ tự động gia tốc.</a:t>
            </a:r>
            <a:endParaRPr sz="1400">
              <a:solidFill>
                <a:srgbClr val="000000"/>
              </a:solidFill>
              <a:latin typeface="Arial"/>
              <a:ea typeface="Arial"/>
              <a:cs typeface="Arial"/>
              <a:sym typeface="Arial"/>
            </a:endParaRPr>
          </a:p>
        </p:txBody>
      </p:sp>
      <p:pic>
        <p:nvPicPr>
          <p:cNvPr id="158" name="Google Shape;158;p27"/>
          <p:cNvPicPr preferRelativeResize="0"/>
          <p:nvPr/>
        </p:nvPicPr>
        <p:blipFill rotWithShape="1">
          <a:blip r:embed="rId3">
            <a:alphaModFix/>
          </a:blip>
          <a:srcRect b="0" l="0" r="0" t="0"/>
          <a:stretch/>
        </p:blipFill>
        <p:spPr>
          <a:xfrm>
            <a:off x="399225" y="1119650"/>
            <a:ext cx="4941126" cy="34828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8"/>
          <p:cNvSpPr txBox="1"/>
          <p:nvPr>
            <p:ph type="ctrTitle"/>
          </p:nvPr>
        </p:nvSpPr>
        <p:spPr>
          <a:xfrm>
            <a:off x="3096300" y="1288325"/>
            <a:ext cx="2951400" cy="1584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200"/>
              <a:buNone/>
            </a:pPr>
            <a:r>
              <a:rPr lang="en"/>
              <a:t>Demo</a:t>
            </a:r>
            <a:endParaRPr/>
          </a:p>
        </p:txBody>
      </p:sp>
      <p:sp>
        <p:nvSpPr>
          <p:cNvPr id="164" name="Google Shape;164;p28"/>
          <p:cNvSpPr txBox="1"/>
          <p:nvPr>
            <p:ph idx="1" type="subTitle"/>
          </p:nvPr>
        </p:nvSpPr>
        <p:spPr>
          <a:xfrm>
            <a:off x="3096288" y="2443980"/>
            <a:ext cx="2951400" cy="701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800"/>
              <a:buNone/>
            </a:pPr>
            <a:r>
              <a:rPr lang="en"/>
              <a:t>Image Classification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311700" y="391350"/>
            <a:ext cx="8520600" cy="626100"/>
          </a:xfrm>
          <a:prstGeom prst="rect">
            <a:avLst/>
          </a:prstGeom>
          <a:solidFill>
            <a:schemeClr val="dk1"/>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 sz="2400">
                <a:solidFill>
                  <a:schemeClr val="lt1"/>
                </a:solidFill>
                <a:latin typeface="Arial"/>
                <a:ea typeface="Arial"/>
                <a:cs typeface="Arial"/>
                <a:sym typeface="Arial"/>
              </a:rPr>
              <a:t>Nhận nguồn dữ liệu từ Fashion MNIST</a:t>
            </a:r>
            <a:endParaRPr sz="2400">
              <a:solidFill>
                <a:schemeClr val="lt1"/>
              </a:solidFill>
              <a:latin typeface="Arial"/>
              <a:ea typeface="Arial"/>
              <a:cs typeface="Arial"/>
              <a:sym typeface="Arial"/>
            </a:endParaRPr>
          </a:p>
        </p:txBody>
      </p:sp>
      <p:pic>
        <p:nvPicPr>
          <p:cNvPr id="170" name="Google Shape;170;p29"/>
          <p:cNvPicPr preferRelativeResize="0"/>
          <p:nvPr/>
        </p:nvPicPr>
        <p:blipFill rotWithShape="1">
          <a:blip r:embed="rId3">
            <a:alphaModFix/>
          </a:blip>
          <a:srcRect b="0" l="0" r="0" t="0"/>
          <a:stretch/>
        </p:blipFill>
        <p:spPr>
          <a:xfrm>
            <a:off x="2754381" y="1116913"/>
            <a:ext cx="3635237" cy="363523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568050" y="228000"/>
            <a:ext cx="3026400" cy="168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Arial"/>
                <a:ea typeface="Arial"/>
                <a:cs typeface="Arial"/>
                <a:sym typeface="Arial"/>
              </a:rPr>
              <a:t>Nhận dữ liệu</a:t>
            </a:r>
            <a:endParaRPr>
              <a:latin typeface="Arial"/>
              <a:ea typeface="Arial"/>
              <a:cs typeface="Arial"/>
              <a:sym typeface="Arial"/>
            </a:endParaRPr>
          </a:p>
        </p:txBody>
      </p:sp>
      <p:sp>
        <p:nvSpPr>
          <p:cNvPr id="176" name="Google Shape;176;p30"/>
          <p:cNvSpPr txBox="1"/>
          <p:nvPr>
            <p:ph idx="2" type="body"/>
          </p:nvPr>
        </p:nvSpPr>
        <p:spPr>
          <a:xfrm>
            <a:off x="6777325" y="2952975"/>
            <a:ext cx="2202600" cy="1241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400">
                <a:solidFill>
                  <a:srgbClr val="FFFFFF"/>
                </a:solidFill>
                <a:latin typeface="Arial"/>
                <a:ea typeface="Arial"/>
                <a:cs typeface="Arial"/>
                <a:sym typeface="Arial"/>
              </a:rPr>
              <a:t>Chúng ta dùng tập dữ liệu Fashion MNIST trực tiếp từ TensorFlow</a:t>
            </a:r>
            <a:endParaRPr sz="1400">
              <a:solidFill>
                <a:srgbClr val="FFFFFF"/>
              </a:solidFill>
              <a:latin typeface="Arial"/>
              <a:ea typeface="Arial"/>
              <a:cs typeface="Arial"/>
              <a:sym typeface="Arial"/>
            </a:endParaRPr>
          </a:p>
        </p:txBody>
      </p:sp>
      <p:pic>
        <p:nvPicPr>
          <p:cNvPr id="177" name="Google Shape;177;p30"/>
          <p:cNvPicPr preferRelativeResize="0"/>
          <p:nvPr/>
        </p:nvPicPr>
        <p:blipFill>
          <a:blip r:embed="rId3">
            <a:alphaModFix/>
          </a:blip>
          <a:stretch>
            <a:fillRect/>
          </a:stretch>
        </p:blipFill>
        <p:spPr>
          <a:xfrm>
            <a:off x="568050" y="2952975"/>
            <a:ext cx="6209275" cy="12418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311700" y="718125"/>
            <a:ext cx="8520600" cy="626100"/>
          </a:xfrm>
          <a:prstGeom prst="rect">
            <a:avLst/>
          </a:prstGeom>
          <a:solidFill>
            <a:srgbClr val="434343"/>
          </a:solid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200"/>
              <a:buNone/>
            </a:pPr>
            <a:r>
              <a:rPr lang="en">
                <a:solidFill>
                  <a:schemeClr val="lt1"/>
                </a:solidFill>
              </a:rPr>
              <a:t>Dataset</a:t>
            </a:r>
            <a:endParaRPr>
              <a:solidFill>
                <a:schemeClr val="lt1"/>
              </a:solidFill>
            </a:endParaRPr>
          </a:p>
        </p:txBody>
      </p:sp>
      <p:sp>
        <p:nvSpPr>
          <p:cNvPr id="183" name="Google Shape;183;p31"/>
          <p:cNvSpPr txBox="1"/>
          <p:nvPr>
            <p:ph idx="1" type="body"/>
          </p:nvPr>
        </p:nvSpPr>
        <p:spPr>
          <a:xfrm>
            <a:off x="311700" y="1581163"/>
            <a:ext cx="3999900" cy="444900"/>
          </a:xfrm>
          <a:prstGeom prst="rect">
            <a:avLst/>
          </a:prstGeom>
          <a:solidFill>
            <a:srgbClr val="FFFF00"/>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400"/>
              <a:buNone/>
            </a:pPr>
            <a:r>
              <a:rPr b="1" lang="en" sz="2200">
                <a:highlight>
                  <a:srgbClr val="FFFF00"/>
                </a:highlight>
              </a:rPr>
              <a:t>Train</a:t>
            </a:r>
            <a:endParaRPr b="1" sz="2200">
              <a:highlight>
                <a:srgbClr val="FFFF00"/>
              </a:highlight>
            </a:endParaRPr>
          </a:p>
        </p:txBody>
      </p:sp>
      <p:sp>
        <p:nvSpPr>
          <p:cNvPr id="184" name="Google Shape;184;p31"/>
          <p:cNvSpPr txBox="1"/>
          <p:nvPr>
            <p:ph idx="2" type="body"/>
          </p:nvPr>
        </p:nvSpPr>
        <p:spPr>
          <a:xfrm>
            <a:off x="4787838" y="1581163"/>
            <a:ext cx="3999900" cy="444900"/>
          </a:xfrm>
          <a:prstGeom prst="rect">
            <a:avLst/>
          </a:prstGeom>
          <a:solidFill>
            <a:srgbClr val="FFFF00"/>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400"/>
              <a:buNone/>
            </a:pPr>
            <a:r>
              <a:rPr b="1" lang="en" sz="2200">
                <a:highlight>
                  <a:srgbClr val="FFFF00"/>
                </a:highlight>
              </a:rPr>
              <a:t>Test</a:t>
            </a:r>
            <a:endParaRPr b="1" sz="2200">
              <a:highlight>
                <a:srgbClr val="FFFF00"/>
              </a:highlight>
            </a:endParaRPr>
          </a:p>
        </p:txBody>
      </p:sp>
      <p:sp>
        <p:nvSpPr>
          <p:cNvPr id="185" name="Google Shape;185;p31"/>
          <p:cNvSpPr txBox="1"/>
          <p:nvPr/>
        </p:nvSpPr>
        <p:spPr>
          <a:xfrm>
            <a:off x="1170151" y="2470091"/>
            <a:ext cx="2141933" cy="110799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en" sz="2400" u="none" cap="none" strike="noStrike">
                <a:solidFill>
                  <a:srgbClr val="FF0000"/>
                </a:solidFill>
              </a:rPr>
              <a:t>60.000 </a:t>
            </a:r>
            <a:endParaRPr sz="2400"/>
          </a:p>
          <a:p>
            <a:pPr indent="0" lvl="0" marL="0" marR="0" rtl="0" algn="ctr">
              <a:lnSpc>
                <a:spcPct val="100000"/>
              </a:lnSpc>
              <a:spcBef>
                <a:spcPts val="0"/>
              </a:spcBef>
              <a:spcAft>
                <a:spcPts val="0"/>
              </a:spcAft>
              <a:buNone/>
            </a:pPr>
            <a:r>
              <a:rPr b="1" i="0" lang="en" sz="2400" u="none" cap="none" strike="noStrike">
                <a:solidFill>
                  <a:schemeClr val="accent1"/>
                </a:solidFill>
              </a:rPr>
              <a:t>images</a:t>
            </a:r>
            <a:endParaRPr b="1" i="0" sz="2400" u="none" cap="none" strike="noStrike">
              <a:solidFill>
                <a:schemeClr val="accent1"/>
              </a:solidFill>
            </a:endParaRPr>
          </a:p>
        </p:txBody>
      </p:sp>
      <p:sp>
        <p:nvSpPr>
          <p:cNvPr id="186" name="Google Shape;186;p31"/>
          <p:cNvSpPr txBox="1"/>
          <p:nvPr/>
        </p:nvSpPr>
        <p:spPr>
          <a:xfrm>
            <a:off x="5993297" y="2500869"/>
            <a:ext cx="2141933" cy="107721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i="0" lang="en" sz="2400" u="none" cap="none" strike="noStrike">
                <a:solidFill>
                  <a:srgbClr val="FF0000"/>
                </a:solidFill>
              </a:rPr>
              <a:t>10.000 </a:t>
            </a:r>
            <a:endParaRPr sz="2400"/>
          </a:p>
          <a:p>
            <a:pPr indent="0" lvl="0" marL="0" marR="0" rtl="0" algn="ctr">
              <a:lnSpc>
                <a:spcPct val="100000"/>
              </a:lnSpc>
              <a:spcBef>
                <a:spcPts val="0"/>
              </a:spcBef>
              <a:spcAft>
                <a:spcPts val="0"/>
              </a:spcAft>
              <a:buNone/>
            </a:pPr>
            <a:r>
              <a:rPr b="1" i="0" lang="en" sz="2400" u="none" cap="none" strike="noStrike">
                <a:solidFill>
                  <a:schemeClr val="accent1"/>
                </a:solidFill>
              </a:rPr>
              <a:t>images</a:t>
            </a:r>
            <a:endParaRPr b="1" i="0" sz="2400" u="none" cap="none" strike="noStrike">
              <a:solidFill>
                <a:srgbClr val="FF0000"/>
              </a:solidFill>
            </a:endParaRPr>
          </a:p>
        </p:txBody>
      </p:sp>
      <p:sp>
        <p:nvSpPr>
          <p:cNvPr id="187" name="Google Shape;187;p31"/>
          <p:cNvSpPr txBox="1"/>
          <p:nvPr/>
        </p:nvSpPr>
        <p:spPr>
          <a:xfrm>
            <a:off x="3725454" y="3207451"/>
            <a:ext cx="1693092" cy="40011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 sz="2000" u="none" cap="none" strike="noStrike">
                <a:solidFill>
                  <a:srgbClr val="002060"/>
                </a:solidFill>
                <a:latin typeface="Arial"/>
                <a:ea typeface="Arial"/>
                <a:cs typeface="Arial"/>
                <a:sym typeface="Arial"/>
              </a:rPr>
              <a:t>28 x 28 pixel</a:t>
            </a:r>
            <a:endParaRPr/>
          </a:p>
        </p:txBody>
      </p:sp>
      <p:sp>
        <p:nvSpPr>
          <p:cNvPr id="188" name="Google Shape;188;p31"/>
          <p:cNvSpPr/>
          <p:nvPr/>
        </p:nvSpPr>
        <p:spPr>
          <a:xfrm>
            <a:off x="3439426" y="2651547"/>
            <a:ext cx="2312891" cy="1452970"/>
          </a:xfrm>
          <a:prstGeom prst="flowChartDecision">
            <a:avLst/>
          </a:prstGeom>
          <a:noFill/>
          <a:ln cap="flat" cmpd="sng" w="25400">
            <a:solidFill>
              <a:srgbClr val="00206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1400" u="none" cap="none" strike="noStrike">
              <a:solidFill>
                <a:srgbClr val="97BBC3"/>
              </a:solidFill>
              <a:latin typeface="Arial"/>
              <a:ea typeface="Arial"/>
              <a:cs typeface="Arial"/>
              <a:sym typeface="Arial"/>
            </a:endParaRPr>
          </a:p>
        </p:txBody>
      </p:sp>
      <p:sp>
        <p:nvSpPr>
          <p:cNvPr id="189" name="Google Shape;189;p31"/>
          <p:cNvSpPr/>
          <p:nvPr/>
        </p:nvSpPr>
        <p:spPr>
          <a:xfrm>
            <a:off x="1170151" y="4022115"/>
            <a:ext cx="1956789" cy="681095"/>
          </a:xfrm>
          <a:prstGeom prst="flowChartPunchedTape">
            <a:avLst/>
          </a:prstGeom>
          <a:no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0" name="Google Shape;190;p31"/>
          <p:cNvSpPr txBox="1"/>
          <p:nvPr/>
        </p:nvSpPr>
        <p:spPr>
          <a:xfrm>
            <a:off x="1504779" y="4208773"/>
            <a:ext cx="1287532"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 sz="1400" u="none" cap="none" strike="noStrike">
                <a:solidFill>
                  <a:schemeClr val="dk1"/>
                </a:solidFill>
                <a:latin typeface="Arial"/>
                <a:ea typeface="Arial"/>
                <a:cs typeface="Arial"/>
                <a:sym typeface="Arial"/>
              </a:rPr>
              <a:t>60.000 labels</a:t>
            </a:r>
            <a:endParaRPr/>
          </a:p>
        </p:txBody>
      </p:sp>
      <p:sp>
        <p:nvSpPr>
          <p:cNvPr id="191" name="Google Shape;191;p31"/>
          <p:cNvSpPr/>
          <p:nvPr/>
        </p:nvSpPr>
        <p:spPr>
          <a:xfrm>
            <a:off x="6064803" y="4016697"/>
            <a:ext cx="1956789" cy="681095"/>
          </a:xfrm>
          <a:prstGeom prst="flowChartPunchedTape">
            <a:avLst/>
          </a:prstGeom>
          <a:noFill/>
          <a:ln cap="flat" cmpd="sng" w="25400">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2" name="Google Shape;192;p31"/>
          <p:cNvSpPr txBox="1"/>
          <p:nvPr/>
        </p:nvSpPr>
        <p:spPr>
          <a:xfrm>
            <a:off x="6399431" y="4203355"/>
            <a:ext cx="1287532" cy="3077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 sz="1400" u="none" cap="none" strike="noStrike">
                <a:solidFill>
                  <a:schemeClr val="dk1"/>
                </a:solidFill>
                <a:latin typeface="Arial"/>
                <a:ea typeface="Arial"/>
                <a:cs typeface="Arial"/>
                <a:sym typeface="Arial"/>
              </a:rPr>
              <a:t>10.000 labels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436500" y="0"/>
            <a:ext cx="3703200" cy="1222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200"/>
              <a:buNone/>
            </a:pPr>
            <a:r>
              <a:rPr lang="en" u="sng"/>
              <a:t>Mở đầu</a:t>
            </a:r>
            <a:endParaRPr u="sng"/>
          </a:p>
        </p:txBody>
      </p:sp>
      <p:pic>
        <p:nvPicPr>
          <p:cNvPr id="66" name="Google Shape;66;p14"/>
          <p:cNvPicPr preferRelativeResize="0"/>
          <p:nvPr/>
        </p:nvPicPr>
        <p:blipFill rotWithShape="1">
          <a:blip r:embed="rId3">
            <a:alphaModFix/>
          </a:blip>
          <a:srcRect b="0" l="-12860" r="12860" t="0"/>
          <a:stretch/>
        </p:blipFill>
        <p:spPr>
          <a:xfrm>
            <a:off x="5613300" y="308150"/>
            <a:ext cx="3313436" cy="4527200"/>
          </a:xfrm>
          <a:prstGeom prst="rect">
            <a:avLst/>
          </a:prstGeom>
          <a:noFill/>
          <a:ln>
            <a:noFill/>
          </a:ln>
        </p:spPr>
      </p:pic>
      <p:sp>
        <p:nvSpPr>
          <p:cNvPr id="67" name="Google Shape;67;p14"/>
          <p:cNvSpPr txBox="1"/>
          <p:nvPr>
            <p:ph idx="1" type="subTitle"/>
          </p:nvPr>
        </p:nvSpPr>
        <p:spPr>
          <a:xfrm>
            <a:off x="265500" y="1332400"/>
            <a:ext cx="4115700" cy="1345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 sz="1400">
                <a:solidFill>
                  <a:srgbClr val="000000"/>
                </a:solidFill>
                <a:latin typeface="Arial"/>
                <a:ea typeface="Arial"/>
                <a:cs typeface="Arial"/>
                <a:sym typeface="Arial"/>
              </a:rPr>
              <a:t>Xem xét hình ảnh. Đa số mọi người sẽ nhận ra tỷ phú Elon Musk và đương nhiên ông ấy là một con người. Bỏ qua chuyện Elon Musk, bạn sẽ nhận ra được bạn có thể đánh giá đối tượng đang hiển thị trên một hình ảnh cụ thể và phân loại nó thuộc lớp nào.</a:t>
            </a:r>
            <a:endParaRPr sz="1400">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196" name="Shape 196"/>
        <p:cNvGrpSpPr/>
        <p:nvPr/>
      </p:nvGrpSpPr>
      <p:grpSpPr>
        <a:xfrm>
          <a:off x="0" y="0"/>
          <a:ext cx="0" cy="0"/>
          <a:chOff x="0" y="0"/>
          <a:chExt cx="0" cy="0"/>
        </a:xfrm>
      </p:grpSpPr>
      <p:sp>
        <p:nvSpPr>
          <p:cNvPr id="197" name="Google Shape;197;p32"/>
          <p:cNvSpPr txBox="1"/>
          <p:nvPr>
            <p:ph type="title"/>
          </p:nvPr>
        </p:nvSpPr>
        <p:spPr>
          <a:xfrm>
            <a:off x="311700" y="391350"/>
            <a:ext cx="8520600" cy="626100"/>
          </a:xfrm>
          <a:prstGeom prst="rect">
            <a:avLst/>
          </a:prstGeom>
          <a:solidFill>
            <a:schemeClr val="accent4"/>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Khám phá dữ liệu</a:t>
            </a:r>
            <a:endParaRPr>
              <a:solidFill>
                <a:schemeClr val="lt1"/>
              </a:solidFill>
            </a:endParaRPr>
          </a:p>
        </p:txBody>
      </p:sp>
      <p:sp>
        <p:nvSpPr>
          <p:cNvPr id="198" name="Google Shape;198;p32"/>
          <p:cNvSpPr txBox="1"/>
          <p:nvPr/>
        </p:nvSpPr>
        <p:spPr>
          <a:xfrm>
            <a:off x="2868275" y="1295075"/>
            <a:ext cx="1149600" cy="435600"/>
          </a:xfrm>
          <a:prstGeom prst="rect">
            <a:avLst/>
          </a:prstGeom>
          <a:solidFill>
            <a:srgbClr val="FFD96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Áo thun</a:t>
            </a:r>
            <a:endParaRPr/>
          </a:p>
        </p:txBody>
      </p:sp>
      <p:sp>
        <p:nvSpPr>
          <p:cNvPr id="199" name="Google Shape;199;p32"/>
          <p:cNvSpPr txBox="1"/>
          <p:nvPr/>
        </p:nvSpPr>
        <p:spPr>
          <a:xfrm>
            <a:off x="1718675" y="2002825"/>
            <a:ext cx="1149600" cy="435600"/>
          </a:xfrm>
          <a:prstGeom prst="rect">
            <a:avLst/>
          </a:prstGeom>
          <a:solidFill>
            <a:srgbClr val="FFD96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Quần dài</a:t>
            </a:r>
            <a:endParaRPr/>
          </a:p>
        </p:txBody>
      </p:sp>
      <p:sp>
        <p:nvSpPr>
          <p:cNvPr id="200" name="Google Shape;200;p32"/>
          <p:cNvSpPr txBox="1"/>
          <p:nvPr/>
        </p:nvSpPr>
        <p:spPr>
          <a:xfrm>
            <a:off x="780525" y="2710563"/>
            <a:ext cx="1452300" cy="435600"/>
          </a:xfrm>
          <a:prstGeom prst="rect">
            <a:avLst/>
          </a:prstGeom>
          <a:solidFill>
            <a:srgbClr val="FFD96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Áo liền quần</a:t>
            </a:r>
            <a:endParaRPr/>
          </a:p>
        </p:txBody>
      </p:sp>
      <p:sp>
        <p:nvSpPr>
          <p:cNvPr id="201" name="Google Shape;201;p32"/>
          <p:cNvSpPr txBox="1"/>
          <p:nvPr/>
        </p:nvSpPr>
        <p:spPr>
          <a:xfrm>
            <a:off x="4976275" y="1295075"/>
            <a:ext cx="1149600" cy="435600"/>
          </a:xfrm>
          <a:prstGeom prst="rect">
            <a:avLst/>
          </a:prstGeom>
          <a:solidFill>
            <a:srgbClr val="FFD96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Đầm</a:t>
            </a:r>
            <a:endParaRPr/>
          </a:p>
        </p:txBody>
      </p:sp>
      <p:sp>
        <p:nvSpPr>
          <p:cNvPr id="202" name="Google Shape;202;p32"/>
          <p:cNvSpPr txBox="1"/>
          <p:nvPr/>
        </p:nvSpPr>
        <p:spPr>
          <a:xfrm>
            <a:off x="6186650" y="1996438"/>
            <a:ext cx="1149600" cy="435600"/>
          </a:xfrm>
          <a:prstGeom prst="rect">
            <a:avLst/>
          </a:prstGeom>
          <a:solidFill>
            <a:srgbClr val="FFD96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Áo khoác</a:t>
            </a:r>
            <a:endParaRPr/>
          </a:p>
        </p:txBody>
      </p:sp>
      <p:sp>
        <p:nvSpPr>
          <p:cNvPr id="203" name="Google Shape;203;p32"/>
          <p:cNvSpPr txBox="1"/>
          <p:nvPr/>
        </p:nvSpPr>
        <p:spPr>
          <a:xfrm>
            <a:off x="6186650" y="3491550"/>
            <a:ext cx="1149600" cy="435600"/>
          </a:xfrm>
          <a:prstGeom prst="rect">
            <a:avLst/>
          </a:prstGeom>
          <a:solidFill>
            <a:srgbClr val="FFD96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Sandal</a:t>
            </a:r>
            <a:endParaRPr/>
          </a:p>
        </p:txBody>
      </p:sp>
      <p:sp>
        <p:nvSpPr>
          <p:cNvPr id="204" name="Google Shape;204;p32"/>
          <p:cNvSpPr txBox="1"/>
          <p:nvPr/>
        </p:nvSpPr>
        <p:spPr>
          <a:xfrm>
            <a:off x="7227325" y="2685213"/>
            <a:ext cx="1149600" cy="435600"/>
          </a:xfrm>
          <a:prstGeom prst="rect">
            <a:avLst/>
          </a:prstGeom>
          <a:solidFill>
            <a:srgbClr val="FFD96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Áo sơ mi</a:t>
            </a:r>
            <a:endParaRPr/>
          </a:p>
        </p:txBody>
      </p:sp>
      <p:sp>
        <p:nvSpPr>
          <p:cNvPr id="205" name="Google Shape;205;p32"/>
          <p:cNvSpPr txBox="1"/>
          <p:nvPr/>
        </p:nvSpPr>
        <p:spPr>
          <a:xfrm>
            <a:off x="1718675" y="3418325"/>
            <a:ext cx="1149600" cy="435600"/>
          </a:xfrm>
          <a:prstGeom prst="rect">
            <a:avLst/>
          </a:prstGeom>
          <a:solidFill>
            <a:srgbClr val="FFD96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Giày</a:t>
            </a:r>
            <a:endParaRPr/>
          </a:p>
        </p:txBody>
      </p:sp>
      <p:sp>
        <p:nvSpPr>
          <p:cNvPr id="206" name="Google Shape;206;p32"/>
          <p:cNvSpPr txBox="1"/>
          <p:nvPr/>
        </p:nvSpPr>
        <p:spPr>
          <a:xfrm>
            <a:off x="2752175" y="4304675"/>
            <a:ext cx="1149600" cy="435600"/>
          </a:xfrm>
          <a:prstGeom prst="rect">
            <a:avLst/>
          </a:prstGeom>
          <a:solidFill>
            <a:srgbClr val="FFD96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Túi xách</a:t>
            </a:r>
            <a:endParaRPr/>
          </a:p>
        </p:txBody>
      </p:sp>
      <p:sp>
        <p:nvSpPr>
          <p:cNvPr id="207" name="Google Shape;207;p32"/>
          <p:cNvSpPr txBox="1"/>
          <p:nvPr/>
        </p:nvSpPr>
        <p:spPr>
          <a:xfrm>
            <a:off x="5157800" y="4304675"/>
            <a:ext cx="1149600" cy="435600"/>
          </a:xfrm>
          <a:prstGeom prst="rect">
            <a:avLst/>
          </a:prstGeom>
          <a:solidFill>
            <a:srgbClr val="FFD96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Ủng</a:t>
            </a:r>
            <a:endParaRPr/>
          </a:p>
        </p:txBody>
      </p:sp>
      <p:sp>
        <p:nvSpPr>
          <p:cNvPr id="208" name="Google Shape;208;p32"/>
          <p:cNvSpPr/>
          <p:nvPr/>
        </p:nvSpPr>
        <p:spPr>
          <a:xfrm>
            <a:off x="3563988" y="2220725"/>
            <a:ext cx="1818000" cy="1593900"/>
          </a:xfrm>
          <a:prstGeom prst="decagon">
            <a:avLst>
              <a:gd fmla="val 105146" name="vf"/>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rPr>
              <a:t>60.000</a:t>
            </a:r>
            <a:r>
              <a:rPr b="1" lang="en" sz="1800"/>
              <a:t> </a:t>
            </a:r>
            <a:endParaRPr b="1" sz="1800"/>
          </a:p>
          <a:p>
            <a:pPr indent="0" lvl="0" marL="0" rtl="0" algn="ctr">
              <a:spcBef>
                <a:spcPts val="0"/>
              </a:spcBef>
              <a:spcAft>
                <a:spcPts val="0"/>
              </a:spcAft>
              <a:buNone/>
            </a:pPr>
            <a:r>
              <a:rPr b="1" lang="en" sz="1800">
                <a:solidFill>
                  <a:srgbClr val="FFFFFF"/>
                </a:solidFill>
                <a:highlight>
                  <a:srgbClr val="434343"/>
                </a:highlight>
              </a:rPr>
              <a:t>images</a:t>
            </a:r>
            <a:endParaRPr/>
          </a:p>
        </p:txBody>
      </p:sp>
      <p:cxnSp>
        <p:nvCxnSpPr>
          <p:cNvPr id="209" name="Google Shape;209;p32"/>
          <p:cNvCxnSpPr>
            <a:stCxn id="198" idx="3"/>
            <a:endCxn id="208" idx="8"/>
          </p:cNvCxnSpPr>
          <p:nvPr/>
        </p:nvCxnSpPr>
        <p:spPr>
          <a:xfrm>
            <a:off x="4017875" y="1512875"/>
            <a:ext cx="174300" cy="708000"/>
          </a:xfrm>
          <a:prstGeom prst="straightConnector1">
            <a:avLst/>
          </a:prstGeom>
          <a:noFill/>
          <a:ln cap="flat" cmpd="sng" w="9525">
            <a:solidFill>
              <a:srgbClr val="FFFFFF"/>
            </a:solidFill>
            <a:prstDash val="solid"/>
            <a:round/>
            <a:headEnd len="med" w="med" type="none"/>
            <a:tailEnd len="med" w="med" type="none"/>
          </a:ln>
        </p:spPr>
      </p:cxnSp>
      <p:cxnSp>
        <p:nvCxnSpPr>
          <p:cNvPr id="210" name="Google Shape;210;p32"/>
          <p:cNvCxnSpPr>
            <a:stCxn id="208" idx="9"/>
            <a:endCxn id="201" idx="1"/>
          </p:cNvCxnSpPr>
          <p:nvPr/>
        </p:nvCxnSpPr>
        <p:spPr>
          <a:xfrm flipH="1" rot="10800000">
            <a:off x="4753884" y="1512727"/>
            <a:ext cx="222300" cy="708000"/>
          </a:xfrm>
          <a:prstGeom prst="straightConnector1">
            <a:avLst/>
          </a:prstGeom>
          <a:noFill/>
          <a:ln cap="flat" cmpd="sng" w="9525">
            <a:solidFill>
              <a:srgbClr val="FFFFFF"/>
            </a:solidFill>
            <a:prstDash val="solid"/>
            <a:round/>
            <a:headEnd len="med" w="med" type="none"/>
            <a:tailEnd len="med" w="med" type="none"/>
          </a:ln>
        </p:spPr>
      </p:cxnSp>
      <p:cxnSp>
        <p:nvCxnSpPr>
          <p:cNvPr id="211" name="Google Shape;211;p32"/>
          <p:cNvCxnSpPr>
            <a:stCxn id="208" idx="7"/>
            <a:endCxn id="199" idx="3"/>
          </p:cNvCxnSpPr>
          <p:nvPr/>
        </p:nvCxnSpPr>
        <p:spPr>
          <a:xfrm rot="10800000">
            <a:off x="2868191" y="2220634"/>
            <a:ext cx="869400" cy="304500"/>
          </a:xfrm>
          <a:prstGeom prst="straightConnector1">
            <a:avLst/>
          </a:prstGeom>
          <a:noFill/>
          <a:ln cap="flat" cmpd="sng" w="9525">
            <a:solidFill>
              <a:srgbClr val="FFFFFF"/>
            </a:solidFill>
            <a:prstDash val="solid"/>
            <a:round/>
            <a:headEnd len="med" w="med" type="none"/>
            <a:tailEnd len="med" w="med" type="none"/>
          </a:ln>
        </p:spPr>
      </p:cxnSp>
      <p:cxnSp>
        <p:nvCxnSpPr>
          <p:cNvPr id="212" name="Google Shape;212;p32"/>
          <p:cNvCxnSpPr>
            <a:stCxn id="208" idx="6"/>
            <a:endCxn id="200" idx="3"/>
          </p:cNvCxnSpPr>
          <p:nvPr/>
        </p:nvCxnSpPr>
        <p:spPr>
          <a:xfrm rot="10800000">
            <a:off x="2232888" y="2928275"/>
            <a:ext cx="1331100" cy="89400"/>
          </a:xfrm>
          <a:prstGeom prst="straightConnector1">
            <a:avLst/>
          </a:prstGeom>
          <a:noFill/>
          <a:ln cap="flat" cmpd="sng" w="9525">
            <a:solidFill>
              <a:srgbClr val="FFFFFF"/>
            </a:solidFill>
            <a:prstDash val="solid"/>
            <a:round/>
            <a:headEnd len="med" w="med" type="none"/>
            <a:tailEnd len="med" w="med" type="none"/>
          </a:ln>
        </p:spPr>
      </p:cxnSp>
      <p:cxnSp>
        <p:nvCxnSpPr>
          <p:cNvPr id="213" name="Google Shape;213;p32"/>
          <p:cNvCxnSpPr>
            <a:stCxn id="208" idx="5"/>
            <a:endCxn id="205" idx="3"/>
          </p:cNvCxnSpPr>
          <p:nvPr/>
        </p:nvCxnSpPr>
        <p:spPr>
          <a:xfrm flipH="1">
            <a:off x="2868191" y="3510216"/>
            <a:ext cx="869400" cy="126000"/>
          </a:xfrm>
          <a:prstGeom prst="straightConnector1">
            <a:avLst/>
          </a:prstGeom>
          <a:noFill/>
          <a:ln cap="flat" cmpd="sng" w="9525">
            <a:solidFill>
              <a:srgbClr val="FFFFFF"/>
            </a:solidFill>
            <a:prstDash val="solid"/>
            <a:round/>
            <a:headEnd len="med" w="med" type="none"/>
            <a:tailEnd len="med" w="med" type="none"/>
          </a:ln>
        </p:spPr>
      </p:cxnSp>
      <p:cxnSp>
        <p:nvCxnSpPr>
          <p:cNvPr id="214" name="Google Shape;214;p32"/>
          <p:cNvCxnSpPr>
            <a:stCxn id="208" idx="4"/>
            <a:endCxn id="206" idx="3"/>
          </p:cNvCxnSpPr>
          <p:nvPr/>
        </p:nvCxnSpPr>
        <p:spPr>
          <a:xfrm flipH="1">
            <a:off x="3901691" y="3814623"/>
            <a:ext cx="290400" cy="708000"/>
          </a:xfrm>
          <a:prstGeom prst="straightConnector1">
            <a:avLst/>
          </a:prstGeom>
          <a:noFill/>
          <a:ln cap="flat" cmpd="sng" w="9525">
            <a:solidFill>
              <a:srgbClr val="FFFFFF"/>
            </a:solidFill>
            <a:prstDash val="solid"/>
            <a:round/>
            <a:headEnd len="med" w="med" type="none"/>
            <a:tailEnd len="med" w="med" type="none"/>
          </a:ln>
        </p:spPr>
      </p:cxnSp>
      <p:cxnSp>
        <p:nvCxnSpPr>
          <p:cNvPr id="215" name="Google Shape;215;p32"/>
          <p:cNvCxnSpPr>
            <a:stCxn id="208" idx="3"/>
            <a:endCxn id="207" idx="1"/>
          </p:cNvCxnSpPr>
          <p:nvPr/>
        </p:nvCxnSpPr>
        <p:spPr>
          <a:xfrm>
            <a:off x="4753884" y="3814623"/>
            <a:ext cx="403800" cy="708000"/>
          </a:xfrm>
          <a:prstGeom prst="straightConnector1">
            <a:avLst/>
          </a:prstGeom>
          <a:noFill/>
          <a:ln cap="flat" cmpd="sng" w="9525">
            <a:solidFill>
              <a:srgbClr val="FFFFFF"/>
            </a:solidFill>
            <a:prstDash val="solid"/>
            <a:round/>
            <a:headEnd len="med" w="med" type="none"/>
            <a:tailEnd len="med" w="med" type="none"/>
          </a:ln>
        </p:spPr>
      </p:cxnSp>
      <p:cxnSp>
        <p:nvCxnSpPr>
          <p:cNvPr id="216" name="Google Shape;216;p32"/>
          <p:cNvCxnSpPr>
            <a:stCxn id="208" idx="2"/>
            <a:endCxn id="203" idx="1"/>
          </p:cNvCxnSpPr>
          <p:nvPr/>
        </p:nvCxnSpPr>
        <p:spPr>
          <a:xfrm>
            <a:off x="5208384" y="3510216"/>
            <a:ext cx="978300" cy="199200"/>
          </a:xfrm>
          <a:prstGeom prst="straightConnector1">
            <a:avLst/>
          </a:prstGeom>
          <a:noFill/>
          <a:ln cap="flat" cmpd="sng" w="9525">
            <a:solidFill>
              <a:schemeClr val="dk2"/>
            </a:solidFill>
            <a:prstDash val="solid"/>
            <a:round/>
            <a:headEnd len="med" w="med" type="none"/>
            <a:tailEnd len="med" w="med" type="none"/>
          </a:ln>
        </p:spPr>
      </p:cxnSp>
      <p:cxnSp>
        <p:nvCxnSpPr>
          <p:cNvPr id="217" name="Google Shape;217;p32"/>
          <p:cNvCxnSpPr>
            <a:stCxn id="208" idx="1"/>
            <a:endCxn id="204" idx="1"/>
          </p:cNvCxnSpPr>
          <p:nvPr/>
        </p:nvCxnSpPr>
        <p:spPr>
          <a:xfrm flipH="1" rot="10800000">
            <a:off x="5381988" y="2903075"/>
            <a:ext cx="1845300" cy="114600"/>
          </a:xfrm>
          <a:prstGeom prst="straightConnector1">
            <a:avLst/>
          </a:prstGeom>
          <a:noFill/>
          <a:ln cap="flat" cmpd="sng" w="9525">
            <a:solidFill>
              <a:srgbClr val="FFFFFF"/>
            </a:solidFill>
            <a:prstDash val="solid"/>
            <a:round/>
            <a:headEnd len="med" w="med" type="none"/>
            <a:tailEnd len="med" w="med" type="none"/>
          </a:ln>
        </p:spPr>
      </p:cxnSp>
      <p:cxnSp>
        <p:nvCxnSpPr>
          <p:cNvPr id="218" name="Google Shape;218;p32"/>
          <p:cNvCxnSpPr>
            <a:stCxn id="208" idx="2"/>
            <a:endCxn id="203" idx="1"/>
          </p:cNvCxnSpPr>
          <p:nvPr/>
        </p:nvCxnSpPr>
        <p:spPr>
          <a:xfrm>
            <a:off x="5208384" y="3510216"/>
            <a:ext cx="978300" cy="199200"/>
          </a:xfrm>
          <a:prstGeom prst="straightConnector1">
            <a:avLst/>
          </a:prstGeom>
          <a:noFill/>
          <a:ln cap="flat" cmpd="sng" w="9525">
            <a:solidFill>
              <a:srgbClr val="FFFFFF"/>
            </a:solidFill>
            <a:prstDash val="solid"/>
            <a:round/>
            <a:headEnd len="med" w="med" type="none"/>
            <a:tailEnd len="med" w="med" type="none"/>
          </a:ln>
        </p:spPr>
      </p:cxnSp>
      <p:cxnSp>
        <p:nvCxnSpPr>
          <p:cNvPr id="219" name="Google Shape;219;p32"/>
          <p:cNvCxnSpPr>
            <a:stCxn id="208" idx="0"/>
            <a:endCxn id="202" idx="1"/>
          </p:cNvCxnSpPr>
          <p:nvPr/>
        </p:nvCxnSpPr>
        <p:spPr>
          <a:xfrm flipH="1" rot="10800000">
            <a:off x="5208384" y="2214334"/>
            <a:ext cx="978300" cy="310800"/>
          </a:xfrm>
          <a:prstGeom prst="straightConnector1">
            <a:avLst/>
          </a:prstGeom>
          <a:noFill/>
          <a:ln cap="flat" cmpd="sng" w="9525">
            <a:solidFill>
              <a:srgbClr val="FFFFFF"/>
            </a:solidFill>
            <a:prstDash val="solid"/>
            <a:round/>
            <a:headEnd len="med" w="med" type="none"/>
            <a:tailEnd len="med" w="med" type="none"/>
          </a:ln>
        </p:spPr>
      </p:cxnSp>
      <p:sp>
        <p:nvSpPr>
          <p:cNvPr id="220" name="Google Shape;220;p32"/>
          <p:cNvSpPr txBox="1"/>
          <p:nvPr/>
        </p:nvSpPr>
        <p:spPr>
          <a:xfrm>
            <a:off x="2984375" y="2177225"/>
            <a:ext cx="917400" cy="3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6.000</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221" name="Google Shape;221;p32"/>
          <p:cNvSpPr txBox="1"/>
          <p:nvPr/>
        </p:nvSpPr>
        <p:spPr>
          <a:xfrm>
            <a:off x="3646250" y="1714475"/>
            <a:ext cx="917400" cy="3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6.000</a:t>
            </a:r>
            <a:endParaRPr>
              <a:solidFill>
                <a:srgbClr val="FFFFFF"/>
              </a:solidFill>
              <a:latin typeface="Lato"/>
              <a:ea typeface="Lato"/>
              <a:cs typeface="Lato"/>
              <a:sym typeface="Lato"/>
            </a:endParaRPr>
          </a:p>
        </p:txBody>
      </p:sp>
      <p:sp>
        <p:nvSpPr>
          <p:cNvPr id="222" name="Google Shape;222;p32"/>
          <p:cNvSpPr txBox="1"/>
          <p:nvPr/>
        </p:nvSpPr>
        <p:spPr>
          <a:xfrm>
            <a:off x="4406325" y="1714625"/>
            <a:ext cx="917400" cy="3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6.000</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223" name="Google Shape;223;p32"/>
          <p:cNvSpPr txBox="1"/>
          <p:nvPr/>
        </p:nvSpPr>
        <p:spPr>
          <a:xfrm>
            <a:off x="2514625" y="2776125"/>
            <a:ext cx="917400" cy="3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6.000</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224" name="Google Shape;224;p32"/>
          <p:cNvSpPr txBox="1"/>
          <p:nvPr/>
        </p:nvSpPr>
        <p:spPr>
          <a:xfrm>
            <a:off x="2984300" y="3331625"/>
            <a:ext cx="917400" cy="3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6.000</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225" name="Google Shape;225;p32"/>
          <p:cNvSpPr txBox="1"/>
          <p:nvPr/>
        </p:nvSpPr>
        <p:spPr>
          <a:xfrm>
            <a:off x="3588200" y="3907400"/>
            <a:ext cx="917400" cy="3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6.000</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226" name="Google Shape;226;p32"/>
          <p:cNvSpPr txBox="1"/>
          <p:nvPr/>
        </p:nvSpPr>
        <p:spPr>
          <a:xfrm>
            <a:off x="4563650" y="3907400"/>
            <a:ext cx="917400" cy="3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6.000</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227" name="Google Shape;227;p32"/>
          <p:cNvSpPr txBox="1"/>
          <p:nvPr/>
        </p:nvSpPr>
        <p:spPr>
          <a:xfrm>
            <a:off x="5208375" y="2164613"/>
            <a:ext cx="917400" cy="3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6.000</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228" name="Google Shape;228;p32"/>
          <p:cNvSpPr txBox="1"/>
          <p:nvPr/>
        </p:nvSpPr>
        <p:spPr>
          <a:xfrm>
            <a:off x="5845963" y="2809538"/>
            <a:ext cx="917400" cy="3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6.000</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229" name="Google Shape;229;p32"/>
          <p:cNvSpPr txBox="1"/>
          <p:nvPr/>
        </p:nvSpPr>
        <p:spPr>
          <a:xfrm>
            <a:off x="5238825" y="3358475"/>
            <a:ext cx="917400" cy="3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6.000</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3"/>
          <p:cNvSpPr txBox="1"/>
          <p:nvPr>
            <p:ph type="title"/>
          </p:nvPr>
        </p:nvSpPr>
        <p:spPr>
          <a:xfrm>
            <a:off x="944075" y="294525"/>
            <a:ext cx="7888200" cy="626100"/>
          </a:xfrm>
          <a:prstGeom prst="rect">
            <a:avLst/>
          </a:prstGeom>
          <a:solidFill>
            <a:srgbClr val="666666"/>
          </a:solidFill>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Gắn nhãn dữ liệu</a:t>
            </a:r>
            <a:endParaRPr>
              <a:solidFill>
                <a:srgbClr val="FFFFFF"/>
              </a:solidFill>
            </a:endParaRPr>
          </a:p>
        </p:txBody>
      </p:sp>
      <p:pic>
        <p:nvPicPr>
          <p:cNvPr id="235" name="Google Shape;235;p33"/>
          <p:cNvPicPr preferRelativeResize="0"/>
          <p:nvPr/>
        </p:nvPicPr>
        <p:blipFill>
          <a:blip r:embed="rId3">
            <a:alphaModFix/>
          </a:blip>
          <a:stretch>
            <a:fillRect/>
          </a:stretch>
        </p:blipFill>
        <p:spPr>
          <a:xfrm>
            <a:off x="1324625" y="977125"/>
            <a:ext cx="7127099" cy="3753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34"/>
          <p:cNvSpPr txBox="1"/>
          <p:nvPr>
            <p:ph type="title"/>
          </p:nvPr>
        </p:nvSpPr>
        <p:spPr>
          <a:xfrm>
            <a:off x="311700" y="414500"/>
            <a:ext cx="8520600" cy="626100"/>
          </a:xfrm>
          <a:prstGeom prst="rect">
            <a:avLst/>
          </a:prstGeom>
          <a:solidFill>
            <a:schemeClr val="dk1"/>
          </a:solidFill>
          <a:ln>
            <a:noFill/>
          </a:ln>
        </p:spPr>
        <p:txBody>
          <a:bodyPr anchorCtr="0" anchor="t" bIns="91425" lIns="91425" spcFirstLastPara="1" rIns="91425" wrap="square" tIns="91425">
            <a:noAutofit/>
          </a:bodyPr>
          <a:lstStyle/>
          <a:p>
            <a:pPr indent="0" lvl="0" marL="139700" rtl="0" algn="ctr">
              <a:lnSpc>
                <a:spcPct val="100000"/>
              </a:lnSpc>
              <a:spcBef>
                <a:spcPts val="0"/>
              </a:spcBef>
              <a:spcAft>
                <a:spcPts val="0"/>
              </a:spcAft>
              <a:buSzPts val="3200"/>
              <a:buNone/>
            </a:pPr>
            <a:r>
              <a:rPr lang="en">
                <a:solidFill>
                  <a:schemeClr val="lt1"/>
                </a:solidFill>
              </a:rPr>
              <a:t>Tiền xử lý dữ liệu</a:t>
            </a:r>
            <a:endParaRPr/>
          </a:p>
        </p:txBody>
      </p:sp>
      <p:pic>
        <p:nvPicPr>
          <p:cNvPr id="241" name="Google Shape;241;p34"/>
          <p:cNvPicPr preferRelativeResize="0"/>
          <p:nvPr/>
        </p:nvPicPr>
        <p:blipFill rotWithShape="1">
          <a:blip r:embed="rId3">
            <a:alphaModFix/>
          </a:blip>
          <a:srcRect b="0" l="0" r="0" t="0"/>
          <a:stretch/>
        </p:blipFill>
        <p:spPr>
          <a:xfrm>
            <a:off x="4589000" y="1642200"/>
            <a:ext cx="4424550" cy="3148450"/>
          </a:xfrm>
          <a:prstGeom prst="rect">
            <a:avLst/>
          </a:prstGeom>
          <a:noFill/>
          <a:ln>
            <a:noFill/>
          </a:ln>
        </p:spPr>
      </p:pic>
      <p:sp>
        <p:nvSpPr>
          <p:cNvPr id="242" name="Google Shape;242;p34"/>
          <p:cNvSpPr/>
          <p:nvPr/>
        </p:nvSpPr>
        <p:spPr>
          <a:xfrm>
            <a:off x="563854" y="1831273"/>
            <a:ext cx="3591600" cy="894600"/>
          </a:xfrm>
          <a:prstGeom prst="rightArrowCallout">
            <a:avLst>
              <a:gd fmla="val 25000" name="adj1"/>
              <a:gd fmla="val 25000" name="adj2"/>
              <a:gd fmla="val 25000" name="adj3"/>
              <a:gd fmla="val 84007" name="adj4"/>
            </a:avLst>
          </a:prstGeom>
          <a:noFill/>
          <a:ln cap="flat" cmpd="sng" w="25400">
            <a:solidFill>
              <a:srgbClr val="15202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3" name="Google Shape;243;p34"/>
          <p:cNvSpPr txBox="1"/>
          <p:nvPr/>
        </p:nvSpPr>
        <p:spPr>
          <a:xfrm>
            <a:off x="879142" y="2078495"/>
            <a:ext cx="2961000" cy="400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 sz="1600" u="none" cap="none" strike="noStrike">
                <a:solidFill>
                  <a:srgbClr val="000000"/>
                </a:solidFill>
                <a:latin typeface="Arial"/>
                <a:ea typeface="Arial"/>
                <a:cs typeface="Arial"/>
                <a:sym typeface="Arial"/>
              </a:rPr>
              <a:t>Pixel có giá trị từ 0 - 255</a:t>
            </a:r>
            <a:endParaRPr sz="1600"/>
          </a:p>
        </p:txBody>
      </p:sp>
      <p:cxnSp>
        <p:nvCxnSpPr>
          <p:cNvPr id="244" name="Google Shape;244;p34"/>
          <p:cNvCxnSpPr>
            <a:stCxn id="242" idx="2"/>
          </p:cNvCxnSpPr>
          <p:nvPr/>
        </p:nvCxnSpPr>
        <p:spPr>
          <a:xfrm>
            <a:off x="2072452" y="2725873"/>
            <a:ext cx="0" cy="790200"/>
          </a:xfrm>
          <a:prstGeom prst="straightConnector1">
            <a:avLst/>
          </a:prstGeom>
          <a:noFill/>
          <a:ln cap="flat" cmpd="sng" w="9525">
            <a:solidFill>
              <a:srgbClr val="1C2B2F"/>
            </a:solidFill>
            <a:prstDash val="solid"/>
            <a:round/>
            <a:headEnd len="sm" w="sm" type="none"/>
            <a:tailEnd len="med" w="med" type="triangle"/>
          </a:ln>
        </p:spPr>
      </p:cxnSp>
      <p:sp>
        <p:nvSpPr>
          <p:cNvPr id="245" name="Google Shape;245;p34"/>
          <p:cNvSpPr txBox="1"/>
          <p:nvPr/>
        </p:nvSpPr>
        <p:spPr>
          <a:xfrm>
            <a:off x="2148553" y="2991368"/>
            <a:ext cx="19014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 sz="1200" u="none" cap="none" strike="noStrike">
                <a:solidFill>
                  <a:srgbClr val="000000"/>
                </a:solidFill>
                <a:latin typeface="Arial"/>
                <a:ea typeface="Arial"/>
                <a:cs typeface="Arial"/>
                <a:sym typeface="Arial"/>
              </a:rPr>
              <a:t>Xử lý dữ liệu</a:t>
            </a:r>
            <a:endParaRPr sz="1200"/>
          </a:p>
        </p:txBody>
      </p:sp>
      <p:sp>
        <p:nvSpPr>
          <p:cNvPr id="246" name="Google Shape;246;p34"/>
          <p:cNvSpPr/>
          <p:nvPr/>
        </p:nvSpPr>
        <p:spPr>
          <a:xfrm>
            <a:off x="254021" y="3516568"/>
            <a:ext cx="4211400" cy="1119900"/>
          </a:xfrm>
          <a:prstGeom prst="rect">
            <a:avLst/>
          </a:prstGeom>
          <a:noFill/>
          <a:ln cap="flat" cmpd="sng" w="25400">
            <a:solidFill>
              <a:srgbClr val="15202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7" name="Google Shape;247;p34"/>
          <p:cNvSpPr txBox="1"/>
          <p:nvPr/>
        </p:nvSpPr>
        <p:spPr>
          <a:xfrm>
            <a:off x="147453" y="3773415"/>
            <a:ext cx="4424547" cy="70788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0" i="0" lang="en" sz="1600" u="none" cap="none" strike="noStrike">
                <a:solidFill>
                  <a:srgbClr val="000000"/>
                </a:solidFill>
                <a:latin typeface="Arial"/>
                <a:ea typeface="Arial"/>
                <a:cs typeface="Arial"/>
                <a:sym typeface="Arial"/>
              </a:rPr>
              <a:t>Mỗi một điểm ảnh có giá trị từ 0 – 1</a:t>
            </a:r>
            <a:endParaRPr sz="1600"/>
          </a:p>
          <a:p>
            <a:pPr indent="0" lvl="0" marL="0" marR="0" rtl="0" algn="ctr">
              <a:lnSpc>
                <a:spcPct val="100000"/>
              </a:lnSpc>
              <a:spcBef>
                <a:spcPts val="0"/>
              </a:spcBef>
              <a:spcAft>
                <a:spcPts val="0"/>
              </a:spcAft>
              <a:buNone/>
            </a:pPr>
            <a:r>
              <a:rPr b="0" i="0" lang="en" sz="1600" u="none" cap="none" strike="noStrike">
                <a:solidFill>
                  <a:srgbClr val="000000"/>
                </a:solidFill>
                <a:latin typeface="Arial"/>
                <a:ea typeface="Arial"/>
                <a:cs typeface="Arial"/>
                <a:sym typeface="Arial"/>
              </a:rPr>
              <a:t>(tương đương 0% - 100%)</a:t>
            </a:r>
            <a:endParaRPr sz="16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5"/>
          <p:cNvSpPr txBox="1"/>
          <p:nvPr>
            <p:ph type="title"/>
          </p:nvPr>
        </p:nvSpPr>
        <p:spPr>
          <a:xfrm>
            <a:off x="311700" y="476075"/>
            <a:ext cx="8520600" cy="626100"/>
          </a:xfrm>
          <a:prstGeom prst="rect">
            <a:avLst/>
          </a:prstGeom>
          <a:solidFill>
            <a:schemeClr val="dk1"/>
          </a:solidFill>
          <a:ln>
            <a:noFill/>
          </a:ln>
        </p:spPr>
        <p:txBody>
          <a:bodyPr anchorCtr="0" anchor="t" bIns="91425" lIns="91425" spcFirstLastPara="1" rIns="91425" wrap="square" tIns="91425">
            <a:noAutofit/>
          </a:bodyPr>
          <a:lstStyle/>
          <a:p>
            <a:pPr indent="0" lvl="0" marL="139700" rtl="0" algn="ctr">
              <a:lnSpc>
                <a:spcPct val="100000"/>
              </a:lnSpc>
              <a:spcBef>
                <a:spcPts val="0"/>
              </a:spcBef>
              <a:spcAft>
                <a:spcPts val="0"/>
              </a:spcAft>
              <a:buSzPts val="3200"/>
              <a:buNone/>
            </a:pPr>
            <a:r>
              <a:rPr lang="en" sz="2400">
                <a:solidFill>
                  <a:schemeClr val="lt1"/>
                </a:solidFill>
                <a:latin typeface="Arial"/>
                <a:ea typeface="Arial"/>
                <a:cs typeface="Arial"/>
                <a:sym typeface="Arial"/>
              </a:rPr>
              <a:t>Kiểm tra sau khi xử lý dữ liệu</a:t>
            </a:r>
            <a:endParaRPr sz="2400">
              <a:latin typeface="Arial"/>
              <a:ea typeface="Arial"/>
              <a:cs typeface="Arial"/>
              <a:sym typeface="Arial"/>
            </a:endParaRPr>
          </a:p>
        </p:txBody>
      </p:sp>
      <p:pic>
        <p:nvPicPr>
          <p:cNvPr id="253" name="Google Shape;253;p35"/>
          <p:cNvPicPr preferRelativeResize="0"/>
          <p:nvPr/>
        </p:nvPicPr>
        <p:blipFill rotWithShape="1">
          <a:blip r:embed="rId3">
            <a:alphaModFix/>
          </a:blip>
          <a:srcRect b="0" l="0" r="0" t="0"/>
          <a:stretch/>
        </p:blipFill>
        <p:spPr>
          <a:xfrm>
            <a:off x="4999195" y="1344225"/>
            <a:ext cx="3833105" cy="3699392"/>
          </a:xfrm>
          <a:prstGeom prst="rect">
            <a:avLst/>
          </a:prstGeom>
          <a:noFill/>
          <a:ln>
            <a:noFill/>
          </a:ln>
        </p:spPr>
      </p:pic>
      <p:sp>
        <p:nvSpPr>
          <p:cNvPr id="254" name="Google Shape;254;p35"/>
          <p:cNvSpPr txBox="1"/>
          <p:nvPr/>
        </p:nvSpPr>
        <p:spPr>
          <a:xfrm>
            <a:off x="311700" y="1477561"/>
            <a:ext cx="4362000" cy="1569600"/>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None/>
            </a:pPr>
            <a:r>
              <a:rPr b="0" i="0" lang="en" sz="1800" u="none" cap="none" strike="noStrike">
                <a:solidFill>
                  <a:schemeClr val="accent2"/>
                </a:solidFill>
                <a:latin typeface="Arial"/>
                <a:ea typeface="Arial"/>
                <a:cs typeface="Arial"/>
                <a:sym typeface="Arial"/>
              </a:rPr>
              <a:t>Sau khi xử lý, in ra 25 ảnh đầu tiên trong tập huấn luyện để kiểm tra tính chính xác việc xử lý dữ liệu</a:t>
            </a:r>
            <a:endParaRPr sz="1800"/>
          </a:p>
        </p:txBody>
      </p:sp>
      <p:sp>
        <p:nvSpPr>
          <p:cNvPr id="255" name="Google Shape;255;p35"/>
          <p:cNvSpPr/>
          <p:nvPr/>
        </p:nvSpPr>
        <p:spPr>
          <a:xfrm>
            <a:off x="2469774" y="3537949"/>
            <a:ext cx="2408400" cy="1117500"/>
          </a:xfrm>
          <a:prstGeom prst="halfFrame">
            <a:avLst>
              <a:gd fmla="val 15151" name="adj1"/>
              <a:gd fmla="val 16288" name="adj2"/>
            </a:avLst>
          </a:prstGeom>
          <a:noFill/>
          <a:ln cap="flat" cmpd="sng" w="25400">
            <a:solidFill>
              <a:srgbClr val="15202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56" name="Google Shape;256;p35"/>
          <p:cNvSpPr txBox="1"/>
          <p:nvPr/>
        </p:nvSpPr>
        <p:spPr>
          <a:xfrm>
            <a:off x="2641224" y="3732132"/>
            <a:ext cx="2065500" cy="923400"/>
          </a:xfrm>
          <a:prstGeom prst="rect">
            <a:avLst/>
          </a:prstGeom>
          <a:solidFill>
            <a:srgbClr val="434343"/>
          </a:solid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Hình ảnh </a:t>
            </a:r>
            <a:endParaRPr>
              <a:solidFill>
                <a:schemeClr val="lt1"/>
              </a:solidFill>
            </a:endParaRPr>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kèm theo label </a:t>
            </a:r>
            <a:endParaRPr>
              <a:solidFill>
                <a:schemeClr val="lt1"/>
              </a:solidFill>
            </a:endParaRPr>
          </a:p>
          <a:p>
            <a:pPr indent="0" lvl="0" marL="0" marR="0" rtl="0" algn="ctr">
              <a:lnSpc>
                <a:spcPct val="100000"/>
              </a:lnSpc>
              <a:spcBef>
                <a:spcPts val="0"/>
              </a:spcBef>
              <a:spcAft>
                <a:spcPts val="0"/>
              </a:spcAft>
              <a:buNone/>
            </a:pPr>
            <a:r>
              <a:rPr b="0" i="0" lang="en" sz="1800" u="none" cap="none" strike="noStrike">
                <a:solidFill>
                  <a:schemeClr val="lt1"/>
                </a:solidFill>
                <a:latin typeface="Arial"/>
                <a:ea typeface="Arial"/>
                <a:cs typeface="Arial"/>
                <a:sym typeface="Arial"/>
              </a:rPr>
              <a:t>dưới mỗi ảnh</a:t>
            </a:r>
            <a:endParaRPr>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36"/>
          <p:cNvSpPr txBox="1"/>
          <p:nvPr>
            <p:ph type="title"/>
          </p:nvPr>
        </p:nvSpPr>
        <p:spPr>
          <a:xfrm>
            <a:off x="311700" y="451875"/>
            <a:ext cx="8520600" cy="626100"/>
          </a:xfrm>
          <a:prstGeom prst="rect">
            <a:avLst/>
          </a:prstGeom>
          <a:solidFill>
            <a:schemeClr val="dk1"/>
          </a:solidFill>
          <a:ln>
            <a:noFill/>
          </a:ln>
        </p:spPr>
        <p:txBody>
          <a:bodyPr anchorCtr="0" anchor="t" bIns="91425" lIns="91425" spcFirstLastPara="1" rIns="91425" wrap="square" tIns="91425">
            <a:noAutofit/>
          </a:bodyPr>
          <a:lstStyle/>
          <a:p>
            <a:pPr indent="0" lvl="0" marL="139700" rtl="0" algn="ctr">
              <a:lnSpc>
                <a:spcPct val="100000"/>
              </a:lnSpc>
              <a:spcBef>
                <a:spcPts val="0"/>
              </a:spcBef>
              <a:spcAft>
                <a:spcPts val="0"/>
              </a:spcAft>
              <a:buSzPts val="3200"/>
              <a:buNone/>
            </a:pPr>
            <a:r>
              <a:rPr lang="en" sz="2800">
                <a:solidFill>
                  <a:schemeClr val="lt1"/>
                </a:solidFill>
                <a:latin typeface="Arial"/>
                <a:ea typeface="Arial"/>
                <a:cs typeface="Arial"/>
                <a:sym typeface="Arial"/>
              </a:rPr>
              <a:t>Xây dựng mô hình - Thiết lập các layer</a:t>
            </a:r>
            <a:br>
              <a:rPr lang="en" sz="2800">
                <a:latin typeface="Arial"/>
                <a:ea typeface="Arial"/>
                <a:cs typeface="Arial"/>
                <a:sym typeface="Arial"/>
              </a:rPr>
            </a:br>
            <a:endParaRPr sz="2800">
              <a:solidFill>
                <a:schemeClr val="lt1"/>
              </a:solidFill>
              <a:latin typeface="Arial"/>
              <a:ea typeface="Arial"/>
              <a:cs typeface="Arial"/>
              <a:sym typeface="Arial"/>
            </a:endParaRPr>
          </a:p>
        </p:txBody>
      </p:sp>
      <p:sp>
        <p:nvSpPr>
          <p:cNvPr id="262" name="Google Shape;262;p36"/>
          <p:cNvSpPr txBox="1"/>
          <p:nvPr/>
        </p:nvSpPr>
        <p:spPr>
          <a:xfrm>
            <a:off x="311700" y="1735350"/>
            <a:ext cx="8520600" cy="2677800"/>
          </a:xfrm>
          <a:prstGeom prst="rect">
            <a:avLst/>
          </a:prstGeom>
          <a:noFill/>
          <a:ln>
            <a:noFill/>
          </a:ln>
        </p:spPr>
        <p:txBody>
          <a:bodyPr anchorCtr="0" anchor="t" bIns="45700" lIns="91425" spcFirstLastPara="1" rIns="91425" wrap="square" tIns="45700">
            <a:noAutofit/>
          </a:bodyPr>
          <a:lstStyle/>
          <a:p>
            <a:pPr indent="-234950" lvl="0" marL="285750" marR="0" rtl="0" algn="l">
              <a:lnSpc>
                <a:spcPct val="100000"/>
              </a:lnSpc>
              <a:spcBef>
                <a:spcPts val="0"/>
              </a:spcBef>
              <a:spcAft>
                <a:spcPts val="0"/>
              </a:spcAft>
              <a:buClr>
                <a:srgbClr val="000000"/>
              </a:buClr>
              <a:buSzPts val="1600"/>
              <a:buFont typeface="Arial"/>
              <a:buChar char="•"/>
            </a:pPr>
            <a:r>
              <a:rPr b="1" i="0" lang="en" sz="1600" u="none" cap="none" strike="noStrike">
                <a:solidFill>
                  <a:schemeClr val="accent2"/>
                </a:solidFill>
                <a:latin typeface="Arial"/>
                <a:ea typeface="Arial"/>
                <a:cs typeface="Arial"/>
                <a:sym typeface="Arial"/>
              </a:rPr>
              <a:t>Layer 1:</a:t>
            </a:r>
            <a:r>
              <a:rPr b="0" i="0" lang="en" sz="1600" u="none" cap="none" strike="noStrike">
                <a:solidFill>
                  <a:schemeClr val="accent2"/>
                </a:solidFill>
                <a:latin typeface="Arial"/>
                <a:ea typeface="Arial"/>
                <a:cs typeface="Arial"/>
                <a:sym typeface="Arial"/>
              </a:rPr>
              <a:t> Flatten - Làm phẳng ảnh (từ ma trận 2 chiều sang 1 chiều)</a:t>
            </a:r>
            <a:endParaRPr sz="1600"/>
          </a:p>
          <a:p>
            <a:pPr indent="-234950" lvl="0" marL="285750" marR="0" rtl="0" algn="l">
              <a:lnSpc>
                <a:spcPct val="100000"/>
              </a:lnSpc>
              <a:spcBef>
                <a:spcPts val="0"/>
              </a:spcBef>
              <a:spcAft>
                <a:spcPts val="0"/>
              </a:spcAft>
              <a:buClr>
                <a:srgbClr val="000000"/>
              </a:buClr>
              <a:buSzPts val="1600"/>
              <a:buFont typeface="Arial"/>
              <a:buChar char="•"/>
            </a:pPr>
            <a:r>
              <a:rPr b="1" i="0" lang="en" sz="1600" u="none" cap="none" strike="noStrike">
                <a:solidFill>
                  <a:schemeClr val="accent2"/>
                </a:solidFill>
                <a:latin typeface="Arial"/>
                <a:ea typeface="Arial"/>
                <a:cs typeface="Arial"/>
                <a:sym typeface="Arial"/>
              </a:rPr>
              <a:t>Layer 2:</a:t>
            </a:r>
            <a:r>
              <a:rPr b="0" i="0" lang="en" sz="1600" u="none" cap="none" strike="noStrike">
                <a:solidFill>
                  <a:schemeClr val="accent2"/>
                </a:solidFill>
                <a:latin typeface="Arial"/>
                <a:ea typeface="Arial"/>
                <a:cs typeface="Arial"/>
                <a:sym typeface="Arial"/>
              </a:rPr>
              <a:t> Dense – Có 128 neuron</a:t>
            </a:r>
            <a:endParaRPr sz="1600"/>
          </a:p>
          <a:p>
            <a:pPr indent="-234950" lvl="0" marL="285750" marR="0" rtl="0" algn="l">
              <a:lnSpc>
                <a:spcPct val="100000"/>
              </a:lnSpc>
              <a:spcBef>
                <a:spcPts val="0"/>
              </a:spcBef>
              <a:spcAft>
                <a:spcPts val="0"/>
              </a:spcAft>
              <a:buClr>
                <a:srgbClr val="000000"/>
              </a:buClr>
              <a:buSzPts val="1600"/>
              <a:buFont typeface="Arial"/>
              <a:buChar char="•"/>
            </a:pPr>
            <a:r>
              <a:rPr b="1" i="0" lang="en" sz="1600" u="none" cap="none" strike="noStrike">
                <a:solidFill>
                  <a:schemeClr val="accent2"/>
                </a:solidFill>
                <a:latin typeface="Arial"/>
                <a:ea typeface="Arial"/>
                <a:cs typeface="Arial"/>
                <a:sym typeface="Arial"/>
              </a:rPr>
              <a:t>Layer 3:</a:t>
            </a:r>
            <a:r>
              <a:rPr b="0" i="0" lang="en" sz="1600" u="none" cap="none" strike="noStrike">
                <a:solidFill>
                  <a:schemeClr val="accent2"/>
                </a:solidFill>
                <a:latin typeface="Arial"/>
                <a:ea typeface="Arial"/>
                <a:cs typeface="Arial"/>
                <a:sym typeface="Arial"/>
              </a:rPr>
              <a:t> Lớp </a:t>
            </a:r>
            <a:r>
              <a:rPr b="0" lang="en" sz="1600" u="none" cap="none" strike="noStrike">
                <a:solidFill>
                  <a:srgbClr val="3C78D8"/>
                </a:solidFill>
                <a:latin typeface="Arial"/>
                <a:ea typeface="Arial"/>
                <a:cs typeface="Arial"/>
                <a:sym typeface="Arial"/>
              </a:rPr>
              <a:t>softmax</a:t>
            </a:r>
            <a:r>
              <a:rPr b="0" i="1" lang="en" sz="1600" u="none" cap="none" strike="noStrike">
                <a:solidFill>
                  <a:schemeClr val="accent2"/>
                </a:solidFill>
                <a:latin typeface="Arial"/>
                <a:ea typeface="Arial"/>
                <a:cs typeface="Arial"/>
                <a:sym typeface="Arial"/>
              </a:rPr>
              <a:t> – </a:t>
            </a:r>
            <a:r>
              <a:rPr b="0" i="0" lang="en" sz="1600" u="none" cap="none" strike="noStrike">
                <a:solidFill>
                  <a:schemeClr val="accent2"/>
                </a:solidFill>
                <a:latin typeface="Arial"/>
                <a:ea typeface="Arial"/>
                <a:cs typeface="Arial"/>
                <a:sym typeface="Arial"/>
              </a:rPr>
              <a:t>Có 10 neuron tương đương với các điểm xác suất, tổng giá trị của các nút này là 1 (tương đương 100%). Mỗi nút chứa một giá trị cho biết xác suất hình ảnh hiện tại thuộc về một trong 10 lớp.</a:t>
            </a: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37"/>
          <p:cNvSpPr txBox="1"/>
          <p:nvPr>
            <p:ph type="title"/>
          </p:nvPr>
        </p:nvSpPr>
        <p:spPr>
          <a:xfrm>
            <a:off x="311700" y="609200"/>
            <a:ext cx="8520600" cy="626100"/>
          </a:xfrm>
          <a:prstGeom prst="rect">
            <a:avLst/>
          </a:prstGeom>
          <a:solidFill>
            <a:schemeClr val="dk1"/>
          </a:solidFill>
          <a:ln>
            <a:noFill/>
          </a:ln>
        </p:spPr>
        <p:txBody>
          <a:bodyPr anchorCtr="0" anchor="t" bIns="91425" lIns="91425" spcFirstLastPara="1" rIns="91425" wrap="square" tIns="91425">
            <a:noAutofit/>
          </a:bodyPr>
          <a:lstStyle/>
          <a:p>
            <a:pPr indent="0" lvl="0" marL="139700" rtl="0" algn="ctr">
              <a:lnSpc>
                <a:spcPct val="100000"/>
              </a:lnSpc>
              <a:spcBef>
                <a:spcPts val="0"/>
              </a:spcBef>
              <a:spcAft>
                <a:spcPts val="0"/>
              </a:spcAft>
              <a:buSzPts val="3200"/>
              <a:buNone/>
            </a:pPr>
            <a:r>
              <a:rPr lang="en">
                <a:solidFill>
                  <a:schemeClr val="lt1"/>
                </a:solidFill>
              </a:rPr>
              <a:t>Huấn luyện mô hình</a:t>
            </a:r>
            <a:br>
              <a:rPr lang="en"/>
            </a:br>
            <a:endParaRPr>
              <a:solidFill>
                <a:schemeClr val="lt1"/>
              </a:solidFill>
            </a:endParaRPr>
          </a:p>
        </p:txBody>
      </p:sp>
      <p:sp>
        <p:nvSpPr>
          <p:cNvPr id="268" name="Google Shape;268;p37"/>
          <p:cNvSpPr txBox="1"/>
          <p:nvPr/>
        </p:nvSpPr>
        <p:spPr>
          <a:xfrm>
            <a:off x="311700" y="1622313"/>
            <a:ext cx="8520600" cy="1938900"/>
          </a:xfrm>
          <a:prstGeom prst="rect">
            <a:avLst/>
          </a:prstGeom>
          <a:noFill/>
          <a:ln>
            <a:noFill/>
          </a:ln>
        </p:spPr>
        <p:txBody>
          <a:bodyPr anchorCtr="0" anchor="t" bIns="45700" lIns="91425" spcFirstLastPara="1" rIns="91425" wrap="square" tIns="45700">
            <a:noAutofit/>
          </a:bodyPr>
          <a:lstStyle/>
          <a:p>
            <a:pPr indent="-247650" lvl="0" marL="285750" marR="0" rtl="0" algn="l">
              <a:lnSpc>
                <a:spcPct val="100000"/>
              </a:lnSpc>
              <a:spcBef>
                <a:spcPts val="0"/>
              </a:spcBef>
              <a:spcAft>
                <a:spcPts val="0"/>
              </a:spcAft>
              <a:buClr>
                <a:srgbClr val="000000"/>
              </a:buClr>
              <a:buSzPts val="1400"/>
              <a:buChar char="•"/>
            </a:pPr>
            <a:r>
              <a:rPr lang="en" u="none" cap="none" strike="noStrike">
                <a:solidFill>
                  <a:schemeClr val="accent2"/>
                </a:solidFill>
              </a:rPr>
              <a:t>Dữ liệu huấn luyện năm trong 2 mảng train_images và train_labels</a:t>
            </a:r>
            <a:endParaRPr/>
          </a:p>
          <a:p>
            <a:pPr indent="-247650" lvl="0" marL="285750" marR="0" rtl="0" algn="l">
              <a:lnSpc>
                <a:spcPct val="100000"/>
              </a:lnSpc>
              <a:spcBef>
                <a:spcPts val="1200"/>
              </a:spcBef>
              <a:spcAft>
                <a:spcPts val="0"/>
              </a:spcAft>
              <a:buClr>
                <a:srgbClr val="000000"/>
              </a:buClr>
              <a:buSzPts val="1400"/>
              <a:buChar char="•"/>
            </a:pPr>
            <a:r>
              <a:rPr lang="en" u="none" cap="none" strike="noStrike">
                <a:solidFill>
                  <a:schemeClr val="accent2"/>
                </a:solidFill>
              </a:rPr>
              <a:t>Mô hình sẽ học cách liên kết ảnh với nhãn.</a:t>
            </a:r>
            <a:endParaRPr/>
          </a:p>
          <a:p>
            <a:pPr indent="-247650" lvl="0" marL="285750" marR="0" rtl="0" algn="l">
              <a:lnSpc>
                <a:spcPct val="100000"/>
              </a:lnSpc>
              <a:spcBef>
                <a:spcPts val="1200"/>
              </a:spcBef>
              <a:spcAft>
                <a:spcPts val="0"/>
              </a:spcAft>
              <a:buClr>
                <a:srgbClr val="000000"/>
              </a:buClr>
              <a:buSzPts val="1400"/>
              <a:buChar char="•"/>
            </a:pPr>
            <a:r>
              <a:rPr lang="en" u="none" cap="none" strike="noStrike">
                <a:solidFill>
                  <a:schemeClr val="accent2"/>
                </a:solidFill>
              </a:rPr>
              <a:t>Chúng ta sẽ yêu cầu mô hình đưa ra dự đoán từ dữ liệu của tập kiểm thử, trong ví dụ này là mảng test_images, sau đó lấy kết quả dự đoán đối chiếu với nhãn trong mảng test_labels.</a:t>
            </a:r>
            <a:endParaRPr/>
          </a:p>
        </p:txBody>
      </p:sp>
      <p:sp>
        <p:nvSpPr>
          <p:cNvPr id="269" name="Google Shape;269;p37"/>
          <p:cNvSpPr txBox="1"/>
          <p:nvPr/>
        </p:nvSpPr>
        <p:spPr>
          <a:xfrm>
            <a:off x="381000" y="3948324"/>
            <a:ext cx="8520600" cy="699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n" sz="1600" u="none" cap="none" strike="noStrike">
                <a:solidFill>
                  <a:srgbClr val="002060"/>
                </a:solidFill>
                <a:latin typeface="Arial"/>
                <a:ea typeface="Arial"/>
                <a:cs typeface="Arial"/>
                <a:sym typeface="Arial"/>
              </a:rPr>
              <a:t>Trong quá trình huấn luyện, các số liệu như thiệt hại và hay độ chính xác được hiển thị. Với dữ liệu huấn luyện này, mô hình đạt đến độ accuracy vào khoảng 0.88 (88%).</a:t>
            </a:r>
            <a:endParaRPr b="0" i="1" sz="1600" u="none" cap="none" strike="noStrike">
              <a:solidFill>
                <a:srgbClr val="00206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38"/>
          <p:cNvSpPr txBox="1"/>
          <p:nvPr>
            <p:ph type="title"/>
          </p:nvPr>
        </p:nvSpPr>
        <p:spPr>
          <a:xfrm>
            <a:off x="547500" y="411300"/>
            <a:ext cx="3544500" cy="1113600"/>
          </a:xfrm>
          <a:prstGeom prst="rect">
            <a:avLst/>
          </a:prstGeom>
          <a:solidFill>
            <a:srgbClr val="666666"/>
          </a:solidFill>
          <a:ln>
            <a:noFill/>
          </a:ln>
        </p:spPr>
        <p:txBody>
          <a:bodyPr anchorCtr="0" anchor="t" bIns="91425" lIns="91425" spcFirstLastPara="1" rIns="91425" wrap="square" tIns="91425">
            <a:noAutofit/>
          </a:bodyPr>
          <a:lstStyle/>
          <a:p>
            <a:pPr indent="0" lvl="0" marL="139700" rtl="0" algn="ctr">
              <a:lnSpc>
                <a:spcPct val="100000"/>
              </a:lnSpc>
              <a:spcBef>
                <a:spcPts val="0"/>
              </a:spcBef>
              <a:spcAft>
                <a:spcPts val="0"/>
              </a:spcAft>
              <a:buSzPts val="3200"/>
              <a:buNone/>
            </a:pPr>
            <a:r>
              <a:rPr lang="en" sz="3000">
                <a:solidFill>
                  <a:schemeClr val="lt1"/>
                </a:solidFill>
              </a:rPr>
              <a:t>Đánh giá mô hình</a:t>
            </a:r>
            <a:br>
              <a:rPr lang="en" sz="3000"/>
            </a:br>
            <a:endParaRPr sz="3000">
              <a:solidFill>
                <a:schemeClr val="lt1"/>
              </a:solidFill>
            </a:endParaRPr>
          </a:p>
        </p:txBody>
      </p:sp>
      <p:sp>
        <p:nvSpPr>
          <p:cNvPr id="275" name="Google Shape;275;p38"/>
          <p:cNvSpPr/>
          <p:nvPr/>
        </p:nvSpPr>
        <p:spPr>
          <a:xfrm>
            <a:off x="5131400" y="1524903"/>
            <a:ext cx="2560614" cy="1191325"/>
          </a:xfrm>
          <a:prstGeom prst="flowChartMagneticDisk">
            <a:avLst/>
          </a:prstGeom>
          <a:solidFill>
            <a:srgbClr val="FFFFFF"/>
          </a:solidFill>
          <a:ln cap="flat" cmpd="sng" w="25400">
            <a:solidFill>
              <a:srgbClr val="2E444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276" name="Google Shape;276;p38"/>
          <p:cNvPicPr preferRelativeResize="0"/>
          <p:nvPr/>
        </p:nvPicPr>
        <p:blipFill rotWithShape="1">
          <a:blip r:embed="rId3">
            <a:alphaModFix/>
          </a:blip>
          <a:srcRect b="0" l="0" r="0" t="0"/>
          <a:stretch/>
        </p:blipFill>
        <p:spPr>
          <a:xfrm>
            <a:off x="5735698" y="2021983"/>
            <a:ext cx="1352022" cy="460001"/>
          </a:xfrm>
          <a:prstGeom prst="rect">
            <a:avLst/>
          </a:prstGeom>
          <a:noFill/>
          <a:ln cap="flat" cmpd="sng" w="9525">
            <a:solidFill>
              <a:srgbClr val="434343"/>
            </a:solidFill>
            <a:prstDash val="solid"/>
            <a:round/>
            <a:headEnd len="sm" w="sm" type="none"/>
            <a:tailEnd len="sm" w="sm" type="none"/>
          </a:ln>
        </p:spPr>
      </p:pic>
      <p:cxnSp>
        <p:nvCxnSpPr>
          <p:cNvPr id="277" name="Google Shape;277;p38"/>
          <p:cNvCxnSpPr/>
          <p:nvPr/>
        </p:nvCxnSpPr>
        <p:spPr>
          <a:xfrm>
            <a:off x="6595664" y="2845212"/>
            <a:ext cx="1912500" cy="451500"/>
          </a:xfrm>
          <a:prstGeom prst="bentConnector3">
            <a:avLst>
              <a:gd fmla="val 50000" name="adj1"/>
            </a:avLst>
          </a:prstGeom>
          <a:noFill/>
          <a:ln cap="flat" cmpd="sng" w="9525">
            <a:solidFill>
              <a:srgbClr val="FFFFFF"/>
            </a:solidFill>
            <a:prstDash val="solid"/>
            <a:round/>
            <a:headEnd len="sm" w="sm" type="none"/>
            <a:tailEnd len="sm" w="sm" type="none"/>
          </a:ln>
        </p:spPr>
      </p:cxnSp>
      <p:sp>
        <p:nvSpPr>
          <p:cNvPr id="278" name="Google Shape;278;p38"/>
          <p:cNvSpPr txBox="1"/>
          <p:nvPr/>
        </p:nvSpPr>
        <p:spPr>
          <a:xfrm>
            <a:off x="6740911" y="3020189"/>
            <a:ext cx="2560500" cy="6846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i="0" lang="en" sz="1200" u="none" cap="none" strike="noStrike">
                <a:solidFill>
                  <a:srgbClr val="FFFFFF"/>
                </a:solidFill>
              </a:rPr>
              <a:t>Overfitting</a:t>
            </a:r>
            <a:endParaRPr sz="1200">
              <a:solidFill>
                <a:srgbClr val="FFFFFF"/>
              </a:solidFill>
            </a:endParaRPr>
          </a:p>
        </p:txBody>
      </p:sp>
      <p:sp>
        <p:nvSpPr>
          <p:cNvPr id="279" name="Google Shape;279;p38"/>
          <p:cNvSpPr txBox="1"/>
          <p:nvPr>
            <p:ph idx="1" type="subTitle"/>
          </p:nvPr>
        </p:nvSpPr>
        <p:spPr>
          <a:xfrm>
            <a:off x="547500" y="1912175"/>
            <a:ext cx="3544500" cy="2626200"/>
          </a:xfrm>
          <a:prstGeom prst="rect">
            <a:avLst/>
          </a:prstGeom>
          <a:ln cap="flat" cmpd="sng" w="2857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highlight>
                  <a:srgbClr val="FFFFFF"/>
                </a:highlight>
                <a:latin typeface="Arial"/>
                <a:ea typeface="Arial"/>
                <a:cs typeface="Arial"/>
                <a:sym typeface="Arial"/>
              </a:rPr>
              <a:t>Chúng đánh giá các chất lượng của mô hình bằng tập kiểm thử. Chúng ta thấy rằng độ accuracy của mô hình,  hơi thấp hơn so với số liệu trong quá trình huấn luyện. Khoảng cách giữa hai độ accuracy khi huấn luyện và khi kiểm thử thể hiện sự </a:t>
            </a:r>
            <a:r>
              <a:rPr i="1" lang="en" sz="1200">
                <a:solidFill>
                  <a:srgbClr val="666666"/>
                </a:solidFill>
                <a:highlight>
                  <a:srgbClr val="FFFFFF"/>
                </a:highlight>
                <a:latin typeface="Arial"/>
                <a:ea typeface="Arial"/>
                <a:cs typeface="Arial"/>
                <a:sym typeface="Arial"/>
              </a:rPr>
              <a:t>overfitting.</a:t>
            </a:r>
            <a:endParaRPr sz="1200">
              <a:solidFill>
                <a:srgbClr val="666666"/>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39"/>
          <p:cNvSpPr txBox="1"/>
          <p:nvPr>
            <p:ph type="title"/>
          </p:nvPr>
        </p:nvSpPr>
        <p:spPr>
          <a:xfrm>
            <a:off x="2278650" y="342950"/>
            <a:ext cx="4586700" cy="626100"/>
          </a:xfrm>
          <a:prstGeom prst="rect">
            <a:avLst/>
          </a:prstGeom>
          <a:solidFill>
            <a:schemeClr val="accent5"/>
          </a:solidFill>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Đưa ra dự đoán</a:t>
            </a:r>
            <a:endParaRPr>
              <a:solidFill>
                <a:srgbClr val="FFFFFF"/>
              </a:solidFill>
            </a:endParaRPr>
          </a:p>
        </p:txBody>
      </p:sp>
      <p:sp>
        <p:nvSpPr>
          <p:cNvPr id="285" name="Google Shape;285;p39"/>
          <p:cNvSpPr txBox="1"/>
          <p:nvPr>
            <p:ph idx="1" type="body"/>
          </p:nvPr>
        </p:nvSpPr>
        <p:spPr>
          <a:xfrm>
            <a:off x="4913550" y="2777475"/>
            <a:ext cx="3863400" cy="689700"/>
          </a:xfrm>
          <a:prstGeom prst="rect">
            <a:avLst/>
          </a:prstGeom>
          <a:solidFill>
            <a:srgbClr val="434343"/>
          </a:solidFill>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highlight>
                  <a:srgbClr val="434343"/>
                </a:highlight>
                <a:latin typeface="Arial"/>
                <a:ea typeface="Arial"/>
                <a:cs typeface="Arial"/>
                <a:sym typeface="Arial"/>
              </a:rPr>
              <a:t>Với một mô hình đã được đào tạo, chúng ta có thể dùng nó để đưa ra dự đoán với một số ảnh</a:t>
            </a:r>
            <a:r>
              <a:rPr lang="en" sz="1200">
                <a:solidFill>
                  <a:srgbClr val="202124"/>
                </a:solidFill>
                <a:highlight>
                  <a:srgbClr val="434343"/>
                </a:highlight>
                <a:latin typeface="Arial"/>
                <a:ea typeface="Arial"/>
                <a:cs typeface="Arial"/>
                <a:sym typeface="Arial"/>
              </a:rPr>
              <a:t>.</a:t>
            </a:r>
            <a:endParaRPr>
              <a:highlight>
                <a:srgbClr val="434343"/>
              </a:highlight>
              <a:latin typeface="Arial"/>
              <a:ea typeface="Arial"/>
              <a:cs typeface="Arial"/>
              <a:sym typeface="Arial"/>
            </a:endParaRPr>
          </a:p>
        </p:txBody>
      </p:sp>
      <p:pic>
        <p:nvPicPr>
          <p:cNvPr id="286" name="Google Shape;286;p39"/>
          <p:cNvPicPr preferRelativeResize="0"/>
          <p:nvPr/>
        </p:nvPicPr>
        <p:blipFill>
          <a:blip r:embed="rId3">
            <a:alphaModFix/>
          </a:blip>
          <a:stretch>
            <a:fillRect/>
          </a:stretch>
        </p:blipFill>
        <p:spPr>
          <a:xfrm>
            <a:off x="366900" y="1397750"/>
            <a:ext cx="4260300" cy="2347999"/>
          </a:xfrm>
          <a:prstGeom prst="rect">
            <a:avLst/>
          </a:prstGeom>
          <a:noFill/>
          <a:ln>
            <a:noFill/>
          </a:ln>
        </p:spPr>
      </p:pic>
      <p:sp>
        <p:nvSpPr>
          <p:cNvPr id="287" name="Google Shape;287;p39"/>
          <p:cNvSpPr txBox="1"/>
          <p:nvPr/>
        </p:nvSpPr>
        <p:spPr>
          <a:xfrm>
            <a:off x="4913550" y="1555050"/>
            <a:ext cx="3863400" cy="1016700"/>
          </a:xfrm>
          <a:prstGeom prst="rect">
            <a:avLst/>
          </a:prstGeom>
          <a:solidFill>
            <a:srgbClr val="434343"/>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rPr>
              <a:t>Xét và chọn tỉ lệ phần trăm nhãn dự đoán được. Ở đây là cột xanh, nhãn 4 - áo khoác. Các cột còn lại có tỉ lệ dự đoán nhỏ hoặc rất nhỏ.</a:t>
            </a:r>
            <a:endParaRPr sz="12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Google Shape;292;p40"/>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
              <a:t>Tài liệu tham khảo</a:t>
            </a:r>
            <a:endParaRPr/>
          </a:p>
        </p:txBody>
      </p:sp>
      <p:sp>
        <p:nvSpPr>
          <p:cNvPr id="293" name="Google Shape;293;p4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a:highlight>
                  <a:srgbClr val="FFFF00"/>
                </a:highlight>
                <a:latin typeface="Arial"/>
                <a:ea typeface="Arial"/>
                <a:cs typeface="Arial"/>
                <a:sym typeface="Arial"/>
              </a:rPr>
              <a:t>Online</a:t>
            </a:r>
            <a:endParaRPr>
              <a:highlight>
                <a:srgbClr val="FFFF00"/>
              </a:highlight>
              <a:latin typeface="Arial"/>
              <a:ea typeface="Arial"/>
              <a:cs typeface="Arial"/>
              <a:sym typeface="Arial"/>
            </a:endParaRPr>
          </a:p>
          <a:p>
            <a:pPr indent="-298450" lvl="0" marL="457200" rtl="0" algn="l">
              <a:lnSpc>
                <a:spcPct val="115000"/>
              </a:lnSpc>
              <a:spcBef>
                <a:spcPts val="1600"/>
              </a:spcBef>
              <a:spcAft>
                <a:spcPts val="0"/>
              </a:spcAft>
              <a:buSzPts val="1100"/>
              <a:buFont typeface="Arial"/>
              <a:buAutoNum type="arabicPeriod"/>
            </a:pPr>
            <a:r>
              <a:rPr lang="en" sz="1100">
                <a:solidFill>
                  <a:schemeClr val="hlink"/>
                </a:solidFill>
                <a:uFill>
                  <a:noFill/>
                </a:uFill>
                <a:latin typeface="Arial"/>
                <a:ea typeface="Arial"/>
                <a:cs typeface="Arial"/>
                <a:sym typeface="Arial"/>
                <a:hlinkClick r:id="rId3"/>
              </a:rPr>
              <a:t>https://medium.com/</a:t>
            </a:r>
            <a:endParaRPr sz="1100">
              <a:solidFill>
                <a:srgbClr val="595858"/>
              </a:solidFill>
              <a:latin typeface="Arial"/>
              <a:ea typeface="Arial"/>
              <a:cs typeface="Arial"/>
              <a:sym typeface="Arial"/>
            </a:endParaRPr>
          </a:p>
          <a:p>
            <a:pPr indent="-298450" lvl="0" marL="457200" rtl="0" algn="l">
              <a:lnSpc>
                <a:spcPct val="115000"/>
              </a:lnSpc>
              <a:spcBef>
                <a:spcPts val="0"/>
              </a:spcBef>
              <a:spcAft>
                <a:spcPts val="0"/>
              </a:spcAft>
              <a:buSzPts val="1100"/>
              <a:buFont typeface="Arial"/>
              <a:buAutoNum type="arabicPeriod"/>
            </a:pPr>
            <a:r>
              <a:rPr lang="en" sz="1100">
                <a:solidFill>
                  <a:schemeClr val="hlink"/>
                </a:solidFill>
                <a:uFill>
                  <a:noFill/>
                </a:uFill>
                <a:latin typeface="Arial"/>
                <a:ea typeface="Arial"/>
                <a:cs typeface="Arial"/>
                <a:sym typeface="Arial"/>
                <a:hlinkClick r:id="rId4"/>
              </a:rPr>
              <a:t>https://machinelearningcoban.com/</a:t>
            </a:r>
            <a:endParaRPr sz="1100">
              <a:solidFill>
                <a:srgbClr val="595858"/>
              </a:solidFill>
              <a:latin typeface="Arial"/>
              <a:ea typeface="Arial"/>
              <a:cs typeface="Arial"/>
              <a:sym typeface="Arial"/>
            </a:endParaRPr>
          </a:p>
          <a:p>
            <a:pPr indent="-298450" lvl="0" marL="457200" rtl="0" algn="l">
              <a:lnSpc>
                <a:spcPct val="115000"/>
              </a:lnSpc>
              <a:spcBef>
                <a:spcPts val="0"/>
              </a:spcBef>
              <a:spcAft>
                <a:spcPts val="0"/>
              </a:spcAft>
              <a:buSzPts val="1100"/>
              <a:buFont typeface="Arial"/>
              <a:buAutoNum type="arabicPeriod"/>
            </a:pPr>
            <a:r>
              <a:rPr lang="en" sz="1100">
                <a:solidFill>
                  <a:schemeClr val="hlink"/>
                </a:solidFill>
                <a:uFill>
                  <a:noFill/>
                </a:uFill>
                <a:latin typeface="Arial"/>
                <a:ea typeface="Arial"/>
                <a:cs typeface="Arial"/>
                <a:sym typeface="Arial"/>
                <a:hlinkClick r:id="rId5"/>
              </a:rPr>
              <a:t>https://ongxuanhong.wordpress.com/</a:t>
            </a:r>
            <a:endParaRPr sz="1100">
              <a:solidFill>
                <a:srgbClr val="595858"/>
              </a:solidFill>
              <a:latin typeface="Arial"/>
              <a:ea typeface="Arial"/>
              <a:cs typeface="Arial"/>
              <a:sym typeface="Arial"/>
            </a:endParaRPr>
          </a:p>
          <a:p>
            <a:pPr indent="0" lvl="0" marL="0" rtl="0" algn="l">
              <a:lnSpc>
                <a:spcPct val="115000"/>
              </a:lnSpc>
              <a:spcBef>
                <a:spcPts val="1600"/>
              </a:spcBef>
              <a:spcAft>
                <a:spcPts val="0"/>
              </a:spcAft>
              <a:buSzPts val="1800"/>
              <a:buNone/>
            </a:pPr>
            <a:r>
              <a:rPr lang="en">
                <a:highlight>
                  <a:srgbClr val="FFFF00"/>
                </a:highlight>
                <a:latin typeface="Arial"/>
                <a:ea typeface="Arial"/>
                <a:cs typeface="Arial"/>
                <a:sym typeface="Arial"/>
              </a:rPr>
              <a:t>Sách</a:t>
            </a:r>
            <a:endParaRPr>
              <a:highlight>
                <a:srgbClr val="FFFF00"/>
              </a:highlight>
              <a:latin typeface="Arial"/>
              <a:ea typeface="Arial"/>
              <a:cs typeface="Arial"/>
              <a:sym typeface="Arial"/>
            </a:endParaRPr>
          </a:p>
          <a:p>
            <a:pPr indent="-298450" lvl="0" marL="457200" rtl="0" algn="l">
              <a:lnSpc>
                <a:spcPct val="115000"/>
              </a:lnSpc>
              <a:spcBef>
                <a:spcPts val="1600"/>
              </a:spcBef>
              <a:spcAft>
                <a:spcPts val="0"/>
              </a:spcAft>
              <a:buSzPts val="1100"/>
              <a:buFont typeface="Arial"/>
              <a:buAutoNum type="arabicPeriod"/>
            </a:pPr>
            <a:r>
              <a:rPr lang="en" sz="1100">
                <a:latin typeface="Arial"/>
                <a:ea typeface="Arial"/>
                <a:cs typeface="Arial"/>
                <a:sym typeface="Arial"/>
              </a:rPr>
              <a:t>Understanding Machine Learning: From Theory to Algorithms 2014 by Shai Shalev-Shwartz and Shai Ben-David Published 2014 by Cambridge University Press.</a:t>
            </a:r>
            <a:endParaRPr sz="1100">
              <a:latin typeface="Arial"/>
              <a:ea typeface="Arial"/>
              <a:cs typeface="Arial"/>
              <a:sym typeface="Arial"/>
            </a:endParaRPr>
          </a:p>
          <a:p>
            <a:pPr indent="-298450" lvl="0" marL="457200" rtl="0" algn="l">
              <a:lnSpc>
                <a:spcPct val="115000"/>
              </a:lnSpc>
              <a:spcBef>
                <a:spcPts val="0"/>
              </a:spcBef>
              <a:spcAft>
                <a:spcPts val="0"/>
              </a:spcAft>
              <a:buSzPts val="1100"/>
              <a:buFont typeface="Arial"/>
              <a:buAutoNum type="arabicPeriod"/>
            </a:pPr>
            <a:r>
              <a:rPr lang="en" sz="1100">
                <a:latin typeface="Arial"/>
                <a:ea typeface="Arial"/>
                <a:cs typeface="Arial"/>
                <a:sym typeface="Arial"/>
              </a:rPr>
              <a:t>Neural Network and Deep Learning by Charu C. Aggarwal</a:t>
            </a:r>
            <a:endParaRPr sz="1100">
              <a:latin typeface="Arial"/>
              <a:ea typeface="Arial"/>
              <a:cs typeface="Arial"/>
              <a:sym typeface="Arial"/>
            </a:endParaRPr>
          </a:p>
          <a:p>
            <a:pPr indent="0" lvl="0" marL="0" rtl="0" algn="l">
              <a:lnSpc>
                <a:spcPct val="115000"/>
              </a:lnSpc>
              <a:spcBef>
                <a:spcPts val="1600"/>
              </a:spcBef>
              <a:spcAft>
                <a:spcPts val="0"/>
              </a:spcAft>
              <a:buSzPts val="1800"/>
              <a:buNone/>
            </a:pPr>
            <a:r>
              <a:t/>
            </a:r>
            <a:endParaRPr sz="1400">
              <a:highlight>
                <a:srgbClr val="FFFF00"/>
              </a:highlight>
              <a:latin typeface="Arial"/>
              <a:ea typeface="Arial"/>
              <a:cs typeface="Arial"/>
              <a:sym typeface="Arial"/>
            </a:endParaRPr>
          </a:p>
          <a:p>
            <a:pPr indent="0" lvl="0" marL="0" rtl="0" algn="l">
              <a:lnSpc>
                <a:spcPct val="115000"/>
              </a:lnSpc>
              <a:spcBef>
                <a:spcPts val="1600"/>
              </a:spcBef>
              <a:spcAft>
                <a:spcPts val="1600"/>
              </a:spcAft>
              <a:buSzPts val="1800"/>
              <a:buNone/>
            </a:pPr>
            <a:r>
              <a:t/>
            </a:r>
            <a:endParaRPr sz="110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
              <a:t>Vấn đề dữ liệu lớn</a:t>
            </a:r>
            <a:endParaRPr/>
          </a:p>
        </p:txBody>
      </p:sp>
      <p:sp>
        <p:nvSpPr>
          <p:cNvPr id="73" name="Google Shape;73;p15"/>
          <p:cNvSpPr txBox="1"/>
          <p:nvPr>
            <p:ph idx="1" type="body"/>
          </p:nvPr>
        </p:nvSpPr>
        <p:spPr>
          <a:xfrm>
            <a:off x="4792525" y="1152475"/>
            <a:ext cx="40398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sz="1400">
                <a:solidFill>
                  <a:srgbClr val="000000"/>
                </a:solidFill>
                <a:highlight>
                  <a:srgbClr val="FFFFFF"/>
                </a:highlight>
                <a:latin typeface="Arial"/>
                <a:ea typeface="Arial"/>
                <a:cs typeface="Arial"/>
                <a:sym typeface="Arial"/>
              </a:rPr>
              <a:t> Kiểm tra và phân loại thủ công hình ảnh là một quá trình rất tẻ nhạt. Nhiệm vụ trở nên gần như không thể khi chúng ta phải đối mặt với một số lượng lớn hình ảnh, ví dụ 10.000 hoặc thậm chí 100.000. Sẽ hữu ích như thế nào nếu chúng ta có thể tự động hóa toàn bộ quá trình này và nhanh chóng gắn nhãn hình ảnh cho mỗi lớp tương ứng của chúng?</a:t>
            </a:r>
            <a:endParaRPr sz="1400">
              <a:solidFill>
                <a:srgbClr val="000000"/>
              </a:solidFill>
              <a:latin typeface="Arial"/>
              <a:ea typeface="Arial"/>
              <a:cs typeface="Arial"/>
              <a:sym typeface="Arial"/>
            </a:endParaRPr>
          </a:p>
        </p:txBody>
      </p:sp>
      <p:pic>
        <p:nvPicPr>
          <p:cNvPr id="74" name="Google Shape;74;p15"/>
          <p:cNvPicPr preferRelativeResize="0"/>
          <p:nvPr/>
        </p:nvPicPr>
        <p:blipFill rotWithShape="1">
          <a:blip r:embed="rId3">
            <a:alphaModFix/>
          </a:blip>
          <a:srcRect b="0" l="0" r="0" t="0"/>
          <a:stretch/>
        </p:blipFill>
        <p:spPr>
          <a:xfrm>
            <a:off x="311700" y="1152475"/>
            <a:ext cx="4202550" cy="35122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
              <a:t>Image classification</a:t>
            </a:r>
            <a:endParaRPr/>
          </a:p>
        </p:txBody>
      </p:sp>
      <p:sp>
        <p:nvSpPr>
          <p:cNvPr id="80" name="Google Shape;80;p16"/>
          <p:cNvSpPr txBox="1"/>
          <p:nvPr>
            <p:ph idx="1" type="body"/>
          </p:nvPr>
        </p:nvSpPr>
        <p:spPr>
          <a:xfrm>
            <a:off x="311700" y="1152475"/>
            <a:ext cx="48918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sz="1400">
                <a:solidFill>
                  <a:srgbClr val="000000"/>
                </a:solidFill>
                <a:latin typeface="Arial"/>
                <a:ea typeface="Arial"/>
                <a:cs typeface="Arial"/>
                <a:sym typeface="Arial"/>
              </a:rPr>
              <a:t>Phân loại hình ảnh đề cập đến một quá trình trong đó tầm nhìn máy tính có thể phân loại hình ảnh theo hình ảnh nội dung của nó.</a:t>
            </a:r>
            <a:endParaRPr sz="1400">
              <a:solidFill>
                <a:srgbClr val="000000"/>
              </a:solidFill>
              <a:latin typeface="Arial"/>
              <a:ea typeface="Arial"/>
              <a:cs typeface="Arial"/>
              <a:sym typeface="Arial"/>
            </a:endParaRPr>
          </a:p>
        </p:txBody>
      </p:sp>
      <p:pic>
        <p:nvPicPr>
          <p:cNvPr id="81" name="Google Shape;81;p16"/>
          <p:cNvPicPr preferRelativeResize="0"/>
          <p:nvPr/>
        </p:nvPicPr>
        <p:blipFill rotWithShape="1">
          <a:blip r:embed="rId3">
            <a:alphaModFix/>
          </a:blip>
          <a:srcRect b="0" l="0" r="0" t="0"/>
          <a:stretch/>
        </p:blipFill>
        <p:spPr>
          <a:xfrm>
            <a:off x="5380550" y="661125"/>
            <a:ext cx="3057002" cy="382125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7"/>
          <p:cNvSpPr txBox="1"/>
          <p:nvPr>
            <p:ph type="title"/>
          </p:nvPr>
        </p:nvSpPr>
        <p:spPr>
          <a:xfrm>
            <a:off x="265500" y="1107950"/>
            <a:ext cx="4045200" cy="168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200"/>
              <a:buNone/>
            </a:pPr>
            <a:r>
              <a:rPr lang="en"/>
              <a:t>Tính hữu ích</a:t>
            </a:r>
            <a:endParaRPr/>
          </a:p>
        </p:txBody>
      </p:sp>
      <p:sp>
        <p:nvSpPr>
          <p:cNvPr id="87" name="Google Shape;87;p17"/>
          <p:cNvSpPr txBox="1"/>
          <p:nvPr>
            <p:ph idx="2" type="body"/>
          </p:nvPr>
        </p:nvSpPr>
        <p:spPr>
          <a:xfrm>
            <a:off x="4939500" y="724200"/>
            <a:ext cx="4155300" cy="3695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1800"/>
              <a:buNone/>
            </a:pPr>
            <a:r>
              <a:rPr lang="en" sz="1500">
                <a:latin typeface="Arial"/>
                <a:ea typeface="Arial"/>
                <a:cs typeface="Arial"/>
                <a:sym typeface="Arial"/>
              </a:rPr>
              <a:t>Tại sao chúng ta lại nghiên cứu vấn đề này?</a:t>
            </a:r>
            <a:endParaRPr sz="1500">
              <a:latin typeface="Arial"/>
              <a:ea typeface="Arial"/>
              <a:cs typeface="Arial"/>
              <a:sym typeface="Arial"/>
            </a:endParaRPr>
          </a:p>
          <a:p>
            <a:pPr indent="0" lvl="0" marL="0" rtl="0" algn="l">
              <a:lnSpc>
                <a:spcPct val="115000"/>
              </a:lnSpc>
              <a:spcBef>
                <a:spcPts val="1600"/>
              </a:spcBef>
              <a:spcAft>
                <a:spcPts val="1600"/>
              </a:spcAft>
              <a:buSzPts val="1800"/>
              <a:buNone/>
            </a:pPr>
            <a:r>
              <a:rPr lang="en" sz="1500">
                <a:latin typeface="Arial"/>
                <a:ea typeface="Arial"/>
                <a:cs typeface="Arial"/>
                <a:sym typeface="Arial"/>
              </a:rPr>
              <a:t>Với sự phát triển mạnh mẽ của trí tuệ nhân tạo, máy tính bắt tay với con người tạo dựng nên một sức mạnh vững chắc. Nhờ chuẩn đoán hình ảnh, chúng ta có thể phân loại và xác định vật thể một cách nhanh chóng.  Không những vậy,  máy tính còn giúp con người nhận diện những hình ảnh mắt thường không xác định được.</a:t>
            </a:r>
            <a:endParaRPr sz="15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263850"/>
            <a:ext cx="3627900" cy="62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
              <a:t>Ví dụ</a:t>
            </a:r>
            <a:endParaRPr/>
          </a:p>
        </p:txBody>
      </p:sp>
      <p:sp>
        <p:nvSpPr>
          <p:cNvPr id="93" name="Google Shape;93;p18"/>
          <p:cNvSpPr txBox="1"/>
          <p:nvPr>
            <p:ph idx="1" type="body"/>
          </p:nvPr>
        </p:nvSpPr>
        <p:spPr>
          <a:xfrm>
            <a:off x="311725" y="1011225"/>
            <a:ext cx="4690800" cy="120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sz="1200">
                <a:solidFill>
                  <a:srgbClr val="000000"/>
                </a:solidFill>
                <a:latin typeface="Arial"/>
                <a:ea typeface="Arial"/>
                <a:cs typeface="Arial"/>
                <a:sym typeface="Arial"/>
              </a:rPr>
              <a:t>Chuẩn đoán biểu cảm khuôn mặt của một người. Nhằm đánh giá mức độ hài lòng sản phẩm trong mua bán hoặc kích hoạt hiệu ứng trong hệ thống chỉnh sửa ảnh như Snapchat, Instagram, Facebook, ...</a:t>
            </a:r>
            <a:endParaRPr sz="1200">
              <a:solidFill>
                <a:srgbClr val="000000"/>
              </a:solidFill>
              <a:latin typeface="Arial"/>
              <a:ea typeface="Arial"/>
              <a:cs typeface="Arial"/>
              <a:sym typeface="Arial"/>
            </a:endParaRPr>
          </a:p>
        </p:txBody>
      </p:sp>
      <p:pic>
        <p:nvPicPr>
          <p:cNvPr id="94" name="Google Shape;94;p18"/>
          <p:cNvPicPr preferRelativeResize="0"/>
          <p:nvPr/>
        </p:nvPicPr>
        <p:blipFill rotWithShape="1">
          <a:blip r:embed="rId3">
            <a:alphaModFix/>
          </a:blip>
          <a:srcRect b="0" l="0" r="0" t="0"/>
          <a:stretch/>
        </p:blipFill>
        <p:spPr>
          <a:xfrm>
            <a:off x="5674725" y="152400"/>
            <a:ext cx="3247449" cy="4736801"/>
          </a:xfrm>
          <a:prstGeom prst="rect">
            <a:avLst/>
          </a:prstGeom>
          <a:noFill/>
          <a:ln>
            <a:noFill/>
          </a:ln>
        </p:spPr>
      </p:pic>
      <p:pic>
        <p:nvPicPr>
          <p:cNvPr id="95" name="Google Shape;95;p18"/>
          <p:cNvPicPr preferRelativeResize="0"/>
          <p:nvPr/>
        </p:nvPicPr>
        <p:blipFill rotWithShape="1">
          <a:blip r:embed="rId4">
            <a:alphaModFix/>
          </a:blip>
          <a:srcRect b="0" l="0" r="0" t="0"/>
          <a:stretch/>
        </p:blipFill>
        <p:spPr>
          <a:xfrm>
            <a:off x="311700" y="2337600"/>
            <a:ext cx="4690848" cy="23454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9"/>
          <p:cNvSpPr txBox="1"/>
          <p:nvPr>
            <p:ph idx="2" type="body"/>
          </p:nvPr>
        </p:nvSpPr>
        <p:spPr>
          <a:xfrm>
            <a:off x="4939500" y="2093700"/>
            <a:ext cx="3837000" cy="232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SzPts val="1800"/>
              <a:buNone/>
            </a:pPr>
            <a:r>
              <a:rPr lang="en" sz="1400"/>
              <a:t>Phân loại quần áo, từ đó đưa ra gợi ý cho khách hàng sau khi họ đặt mua hoặc xem một loại mẫu đồ nào đó. Từ đấy xây dựng nên quảng cáo có tính hiệu quả cao</a:t>
            </a:r>
            <a:endParaRPr sz="1400"/>
          </a:p>
        </p:txBody>
      </p:sp>
      <p:pic>
        <p:nvPicPr>
          <p:cNvPr id="101" name="Google Shape;101;p19"/>
          <p:cNvPicPr preferRelativeResize="0"/>
          <p:nvPr/>
        </p:nvPicPr>
        <p:blipFill rotWithShape="1">
          <a:blip r:embed="rId3">
            <a:alphaModFix/>
          </a:blip>
          <a:srcRect b="0" l="0" r="0" t="0"/>
          <a:stretch/>
        </p:blipFill>
        <p:spPr>
          <a:xfrm>
            <a:off x="0" y="1027225"/>
            <a:ext cx="4572001" cy="3089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
              <a:t>Neural Network</a:t>
            </a:r>
            <a:endParaRPr/>
          </a:p>
        </p:txBody>
      </p:sp>
      <p:sp>
        <p:nvSpPr>
          <p:cNvPr id="107" name="Google Shape;107;p20"/>
          <p:cNvSpPr txBox="1"/>
          <p:nvPr>
            <p:ph idx="1" type="body"/>
          </p:nvPr>
        </p:nvSpPr>
        <p:spPr>
          <a:xfrm>
            <a:off x="402300" y="1164800"/>
            <a:ext cx="8339400" cy="16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sz="1300">
                <a:solidFill>
                  <a:srgbClr val="000000"/>
                </a:solidFill>
                <a:latin typeface="Arial"/>
                <a:ea typeface="Arial"/>
                <a:cs typeface="Arial"/>
                <a:sym typeface="Arial"/>
              </a:rPr>
              <a:t>Mạng Nơ-Ron là một ví dụ cho việc áp dụng sự liên kết thông tin tương tự não bộ của động vật. Sử dụng các điểm nhận dạng thông qua thị giác máy tính, đễ đánh giá và đưa ra kết luận hình ảnh nhận được là gì. </a:t>
            </a:r>
            <a:endParaRPr sz="1300">
              <a:solidFill>
                <a:srgbClr val="000000"/>
              </a:solidFill>
              <a:latin typeface="Arial"/>
              <a:ea typeface="Arial"/>
              <a:cs typeface="Arial"/>
              <a:sym typeface="Arial"/>
            </a:endParaRPr>
          </a:p>
          <a:p>
            <a:pPr indent="0" lvl="0" marL="0" rtl="0" algn="l">
              <a:lnSpc>
                <a:spcPct val="115000"/>
              </a:lnSpc>
              <a:spcBef>
                <a:spcPts val="1600"/>
              </a:spcBef>
              <a:spcAft>
                <a:spcPts val="1600"/>
              </a:spcAft>
              <a:buSzPts val="1800"/>
              <a:buNone/>
            </a:pPr>
            <a:r>
              <a:rPr lang="en" sz="1300">
                <a:solidFill>
                  <a:srgbClr val="000000"/>
                </a:solidFill>
                <a:latin typeface="Arial"/>
                <a:ea typeface="Arial"/>
                <a:cs typeface="Arial"/>
                <a:sym typeface="Arial"/>
              </a:rPr>
              <a:t>Nhờ sử dụng các loại dán nhãn đễ xác định. Ví dụ:  là “Mèo” hay “Không mèo”, và bao gồm các điểm nhận dạng như có lông, râu, kiểu mặt.</a:t>
            </a:r>
            <a:endParaRPr sz="1300">
              <a:solidFill>
                <a:srgbClr val="000000"/>
              </a:solidFill>
              <a:latin typeface="Arial"/>
              <a:ea typeface="Arial"/>
              <a:cs typeface="Arial"/>
              <a:sym typeface="Arial"/>
            </a:endParaRPr>
          </a:p>
        </p:txBody>
      </p:sp>
      <p:pic>
        <p:nvPicPr>
          <p:cNvPr id="108" name="Google Shape;108;p20"/>
          <p:cNvPicPr preferRelativeResize="0"/>
          <p:nvPr/>
        </p:nvPicPr>
        <p:blipFill rotWithShape="1">
          <a:blip r:embed="rId3">
            <a:alphaModFix/>
          </a:blip>
          <a:srcRect b="0" l="0" r="0" t="0"/>
          <a:stretch/>
        </p:blipFill>
        <p:spPr>
          <a:xfrm>
            <a:off x="1501708" y="2571747"/>
            <a:ext cx="6140582" cy="2022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rgbClr val="FFFFFF"/>
                </a:highlight>
                <a:latin typeface="Arial"/>
                <a:ea typeface="Arial"/>
                <a:cs typeface="Arial"/>
                <a:sym typeface="Arial"/>
              </a:rPr>
              <a:t>Convolutional Neural Network - CNN</a:t>
            </a:r>
            <a:endParaRPr sz="3000">
              <a:highlight>
                <a:srgbClr val="FFFFFF"/>
              </a:highlight>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p:txBody>
      </p:sp>
      <p:sp>
        <p:nvSpPr>
          <p:cNvPr id="114" name="Google Shape;114;p21"/>
          <p:cNvSpPr txBox="1"/>
          <p:nvPr>
            <p:ph idx="1" type="body"/>
          </p:nvPr>
        </p:nvSpPr>
        <p:spPr>
          <a:xfrm>
            <a:off x="435700" y="1563950"/>
            <a:ext cx="3199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22222"/>
                </a:solidFill>
                <a:highlight>
                  <a:srgbClr val="FFFFFF"/>
                </a:highlight>
                <a:latin typeface="Verdana"/>
                <a:ea typeface="Verdana"/>
                <a:cs typeface="Verdana"/>
                <a:sym typeface="Verdana"/>
              </a:rPr>
              <a:t>Một trong những mô hình Deep Learning tiên tiến. Nó giúp cho chúng ta xây dựng được những hệ thống thông minh với độ chính xác cao như hiện nay</a:t>
            </a:r>
            <a:endParaRPr sz="1200"/>
          </a:p>
        </p:txBody>
      </p:sp>
      <p:pic>
        <p:nvPicPr>
          <p:cNvPr id="115" name="Google Shape;115;p21"/>
          <p:cNvPicPr preferRelativeResize="0"/>
          <p:nvPr/>
        </p:nvPicPr>
        <p:blipFill>
          <a:blip r:embed="rId3">
            <a:alphaModFix/>
          </a:blip>
          <a:stretch>
            <a:fillRect/>
          </a:stretch>
        </p:blipFill>
        <p:spPr>
          <a:xfrm>
            <a:off x="3635200" y="1633825"/>
            <a:ext cx="5338474" cy="2446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